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94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4"/>
  </p:sldMasterIdLst>
  <p:notesMasterIdLst>
    <p:notesMasterId r:id="rId66"/>
  </p:notesMasterIdLst>
  <p:handoutMasterIdLst>
    <p:handoutMasterId r:id="rId67"/>
  </p:handoutMasterIdLst>
  <p:sldIdLst>
    <p:sldId id="258" r:id="rId5"/>
    <p:sldId id="375" r:id="rId6"/>
    <p:sldId id="307" r:id="rId7"/>
    <p:sldId id="356" r:id="rId8"/>
    <p:sldId id="328" r:id="rId9"/>
    <p:sldId id="329" r:id="rId10"/>
    <p:sldId id="387" r:id="rId11"/>
    <p:sldId id="262" r:id="rId12"/>
    <p:sldId id="330" r:id="rId13"/>
    <p:sldId id="327" r:id="rId14"/>
    <p:sldId id="318" r:id="rId15"/>
    <p:sldId id="315" r:id="rId16"/>
    <p:sldId id="385" r:id="rId17"/>
    <p:sldId id="384" r:id="rId18"/>
    <p:sldId id="349" r:id="rId19"/>
    <p:sldId id="332" r:id="rId20"/>
    <p:sldId id="322" r:id="rId21"/>
    <p:sldId id="323" r:id="rId22"/>
    <p:sldId id="324" r:id="rId23"/>
    <p:sldId id="331" r:id="rId24"/>
    <p:sldId id="374" r:id="rId25"/>
    <p:sldId id="334" r:id="rId26"/>
    <p:sldId id="372" r:id="rId27"/>
    <p:sldId id="352" r:id="rId28"/>
    <p:sldId id="317" r:id="rId29"/>
    <p:sldId id="335" r:id="rId30"/>
    <p:sldId id="357" r:id="rId31"/>
    <p:sldId id="363" r:id="rId32"/>
    <p:sldId id="370" r:id="rId33"/>
    <p:sldId id="373" r:id="rId34"/>
    <p:sldId id="360" r:id="rId35"/>
    <p:sldId id="388" r:id="rId36"/>
    <p:sldId id="377" r:id="rId37"/>
    <p:sldId id="378" r:id="rId38"/>
    <p:sldId id="379" r:id="rId39"/>
    <p:sldId id="380" r:id="rId40"/>
    <p:sldId id="381" r:id="rId41"/>
    <p:sldId id="382" r:id="rId42"/>
    <p:sldId id="358" r:id="rId43"/>
    <p:sldId id="371" r:id="rId44"/>
    <p:sldId id="386" r:id="rId45"/>
    <p:sldId id="359" r:id="rId46"/>
    <p:sldId id="361" r:id="rId47"/>
    <p:sldId id="362" r:id="rId48"/>
    <p:sldId id="368" r:id="rId49"/>
    <p:sldId id="325" r:id="rId50"/>
    <p:sldId id="326" r:id="rId51"/>
    <p:sldId id="343" r:id="rId52"/>
    <p:sldId id="344" r:id="rId53"/>
    <p:sldId id="376" r:id="rId54"/>
    <p:sldId id="345" r:id="rId55"/>
    <p:sldId id="366" r:id="rId56"/>
    <p:sldId id="369" r:id="rId57"/>
    <p:sldId id="346" r:id="rId58"/>
    <p:sldId id="364" r:id="rId59"/>
    <p:sldId id="365" r:id="rId60"/>
    <p:sldId id="348" r:id="rId61"/>
    <p:sldId id="347" r:id="rId62"/>
    <p:sldId id="367" r:id="rId63"/>
    <p:sldId id="304" r:id="rId64"/>
    <p:sldId id="302" r:id="rId65"/>
  </p:sldIdLst>
  <p:sldSz cx="9906000" cy="6858000" type="A4"/>
  <p:notesSz cx="6858000" cy="9144000"/>
  <p:embeddedFontLst>
    <p:embeddedFont>
      <p:font typeface="나눔고딕" panose="020B0600000101010101" charset="-127"/>
      <p:regular r:id="rId68"/>
      <p:bold r:id="rId69"/>
    </p:embeddedFont>
    <p:embeddedFont>
      <p:font typeface="나눔고딕 ExtraBold" panose="020B0600000101010101" charset="-127"/>
      <p:bold r:id="rId70"/>
    </p:embeddedFont>
    <p:embeddedFont>
      <p:font typeface="Gill Sans MT" panose="020B0502020104020203" pitchFamily="34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  <p:embeddedFont>
      <p:font typeface="나눔고딕 Bold" panose="020B0600000101010101" charset="-127"/>
      <p:bold r:id="rId79"/>
    </p:embeddedFont>
    <p:embeddedFont>
      <p:font typeface="맑은 고딕" panose="020B0503020000020004" pitchFamily="50" charset="-127"/>
      <p:regular r:id="rId80"/>
      <p:bold r:id="rId81"/>
    </p:embeddedFont>
    <p:embeddedFont>
      <p:font typeface="나눔바른고딕" panose="020B0600000101010101" charset="-127"/>
      <p:regular r:id="rId82"/>
      <p:bold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AB9"/>
    <a:srgbClr val="2F8DCA"/>
    <a:srgbClr val="FF0000"/>
    <a:srgbClr val="BCE292"/>
    <a:srgbClr val="66CCFF"/>
    <a:srgbClr val="FF8181"/>
    <a:srgbClr val="FF9F9F"/>
    <a:srgbClr val="D68B04"/>
    <a:srgbClr val="99999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 autoAdjust="0"/>
    <p:restoredTop sz="76251" autoAdjust="0"/>
  </p:normalViewPr>
  <p:slideViewPr>
    <p:cSldViewPr>
      <p:cViewPr varScale="1">
        <p:scale>
          <a:sx n="88" d="100"/>
          <a:sy n="88" d="100"/>
        </p:scale>
        <p:origin x="15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1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5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796DA-12F9-4E10-8F39-BA1239AA18AD}" type="datetimeFigureOut">
              <a:rPr lang="ko-KR" altLang="en-US" smtClean="0"/>
              <a:t>2022-04-01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A4890-DF62-4429-A135-73A6DED8A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25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16CE-2A9C-4339-9F6F-76A33DA8D7D7}" type="datetimeFigureOut">
              <a:rPr lang="ko-KR" altLang="en-US" smtClean="0"/>
              <a:pPr/>
              <a:t>2022-04-01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62E47-4B40-4A6D-BD94-C2F3079AC4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0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17CB7B-7608-417C-9416-4D062F5460D4}" type="slidenum">
              <a:rPr lang="en-US" altLang="ko-KR" smtClean="0"/>
              <a:pPr/>
              <a:t>1</a:t>
            </a:fld>
            <a:endParaRPr lang="en-US" altLang="ko-KR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72830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Regression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Classifiation</a:t>
            </a:r>
            <a:r>
              <a:rPr lang="ko-KR" altLang="en-US" dirty="0" smtClean="0"/>
              <a:t>은 추론</a:t>
            </a:r>
            <a:r>
              <a:rPr lang="en-US" altLang="ko-KR" dirty="0" smtClean="0"/>
              <a:t>, Classification</a:t>
            </a:r>
            <a:r>
              <a:rPr lang="ko-KR" altLang="en-US" dirty="0" smtClean="0"/>
              <a:t>은 현황파악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3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활성화 함수 사용시 </a:t>
            </a:r>
            <a:r>
              <a:rPr lang="en-US" altLang="ko-KR" smtClean="0"/>
              <a:t>1 </a:t>
            </a:r>
            <a:r>
              <a:rPr lang="ko-KR" altLang="en-US" smtClean="0"/>
              <a:t>아니면 </a:t>
            </a:r>
            <a:r>
              <a:rPr lang="en-US" altLang="ko-KR" smtClean="0"/>
              <a:t>0 -&gt;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다음 신호로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71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AND</a:t>
            </a:r>
            <a:r>
              <a:rPr lang="en-US" altLang="ko-KR" baseline="0" smtClean="0"/>
              <a:t> GATE </a:t>
            </a:r>
            <a:r>
              <a:rPr lang="ko-KR" altLang="en-US" baseline="0" smtClean="0"/>
              <a:t>와  </a:t>
            </a:r>
            <a:r>
              <a:rPr lang="en-US" altLang="ko-KR" baseline="0" smtClean="0"/>
              <a:t>OR GATE </a:t>
            </a:r>
            <a:r>
              <a:rPr lang="ko-KR" altLang="en-US" baseline="0" smtClean="0"/>
              <a:t>를 잘 조합하면 다양한 기기를 만들 수 있었다</a:t>
            </a:r>
            <a:r>
              <a:rPr lang="en-US" altLang="ko-KR" baseline="0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64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XOR </a:t>
            </a:r>
            <a:r>
              <a:rPr lang="ko-KR" altLang="en-US" smtClean="0"/>
              <a:t>는 </a:t>
            </a:r>
            <a:r>
              <a:rPr lang="en-US" altLang="ko-KR" smtClean="0"/>
              <a:t>Linear Regression </a:t>
            </a:r>
            <a:r>
              <a:rPr lang="ko-KR" altLang="en-US" smtClean="0"/>
              <a:t>으로 적용시 어떻게 해도 확률이 </a:t>
            </a:r>
            <a:r>
              <a:rPr lang="en-US" altLang="ko-KR" smtClean="0"/>
              <a:t>50%</a:t>
            </a:r>
            <a:r>
              <a:rPr lang="ko-KR" altLang="en-US" smtClean="0"/>
              <a:t>이상 늘어나지 않는다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544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두 번 학습하면 </a:t>
            </a:r>
            <a:r>
              <a:rPr lang="en-US" altLang="ko-KR" smtClean="0"/>
              <a:t>XOR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문제를 풀 수 있다</a:t>
            </a:r>
            <a:r>
              <a:rPr lang="en-US" altLang="ko-KR" baseline="0" smtClean="0"/>
              <a:t>.</a:t>
            </a:r>
          </a:p>
          <a:p>
            <a:r>
              <a:rPr lang="ko-KR" altLang="en-US" baseline="0" smtClean="0"/>
              <a:t>문제는 풀 수 있지만 학습을 시킬 수 </a:t>
            </a:r>
            <a:r>
              <a:rPr lang="ko-KR" altLang="en-US" baseline="0" smtClean="0"/>
              <a:t>없다</a:t>
            </a:r>
            <a:r>
              <a:rPr lang="en-US" altLang="ko-KR" baseline="0" smtClean="0"/>
              <a:t>. (In/Out </a:t>
            </a:r>
            <a:r>
              <a:rPr lang="ko-KR" altLang="en-US" baseline="0" smtClean="0"/>
              <a:t>의 처리가 너무 복잡하다</a:t>
            </a:r>
            <a:r>
              <a:rPr lang="en-US" altLang="ko-KR" baseline="0" smtClean="0"/>
              <a:t>.)</a:t>
            </a:r>
          </a:p>
          <a:p>
            <a:r>
              <a:rPr lang="en-US" altLang="ko-KR" baseline="0" smtClean="0"/>
              <a:t>30</a:t>
            </a:r>
            <a:r>
              <a:rPr lang="ko-KR" altLang="en-US" baseline="0" smtClean="0"/>
              <a:t>년 정체</a:t>
            </a:r>
            <a:r>
              <a:rPr lang="en-US" altLang="ko-KR" baseline="0" smtClean="0"/>
              <a:t>…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2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오차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역전파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mtClean="0"/>
              <a:t>일단 결과를 보고 이게 만약 에러면 뒤로 보내서 거꾸로 학습시키자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51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레이어가 너무 복잡하게 쌓여 있어 뒤로 가다가 어느순간 신호가 약해진다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Sigmoid 0 ~ 1</a:t>
            </a:r>
            <a:r>
              <a:rPr lang="ko-KR" altLang="en-US" smtClean="0"/>
              <a:t>값 </a:t>
            </a:r>
            <a:r>
              <a:rPr lang="en-US" altLang="ko-KR" smtClean="0"/>
              <a:t>= 0.03002,</a:t>
            </a:r>
            <a:r>
              <a:rPr lang="en-US" altLang="ko-KR" baseline="0" smtClean="0"/>
              <a:t> 0.20020, 0.1010200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51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W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에 대한 초기값을 잘 주면 해결할 수 있다</a:t>
            </a:r>
            <a:r>
              <a:rPr lang="en-US" altLang="ko-KR" baseline="0" smtClean="0"/>
              <a:t>. Hinton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72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DeepMind </a:t>
            </a:r>
            <a:r>
              <a:rPr lang="ko-KR" altLang="en-US" dirty="0" smtClean="0"/>
              <a:t>멤버들도 </a:t>
            </a:r>
            <a:r>
              <a:rPr lang="en-US" altLang="ko-KR" dirty="0" smtClean="0"/>
              <a:t>Geoffrey Hinton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제자</a:t>
            </a:r>
            <a:endParaRPr lang="en-US" altLang="ko-KR" baseline="0" dirty="0" smtClean="0"/>
          </a:p>
          <a:p>
            <a:r>
              <a:rPr lang="en-US" altLang="ko-KR" baseline="0" dirty="0" smtClean="0"/>
              <a:t>Yann </a:t>
            </a:r>
            <a:r>
              <a:rPr lang="en-US" altLang="ko-KR" baseline="0" dirty="0" err="1" smtClean="0"/>
              <a:t>LeCun</a:t>
            </a:r>
            <a:r>
              <a:rPr lang="ko-KR" altLang="en-US" baseline="0" dirty="0" smtClean="0"/>
              <a:t>은 </a:t>
            </a:r>
            <a:r>
              <a:rPr lang="en-US" altLang="ko-KR" baseline="0" dirty="0" err="1" smtClean="0"/>
              <a:t>Geofrey</a:t>
            </a:r>
            <a:r>
              <a:rPr lang="en-US" altLang="ko-KR" baseline="0" dirty="0" smtClean="0"/>
              <a:t> Lab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박사후</a:t>
            </a:r>
            <a:r>
              <a:rPr lang="ko-KR" altLang="en-US" baseline="0" dirty="0" smtClean="0"/>
              <a:t> 과정</a:t>
            </a:r>
            <a:endParaRPr lang="en-US" altLang="ko-KR" baseline="0" dirty="0" smtClean="0"/>
          </a:p>
          <a:p>
            <a:r>
              <a:rPr lang="en-US" altLang="ko-KR" baseline="0" dirty="0" smtClean="0"/>
              <a:t>Andrew Ng</a:t>
            </a:r>
            <a:r>
              <a:rPr lang="ko-KR" altLang="en-US" baseline="0" dirty="0" smtClean="0"/>
              <a:t>의 담당교수는 </a:t>
            </a:r>
            <a:r>
              <a:rPr lang="en-US" altLang="ko-KR" baseline="0" dirty="0" smtClean="0"/>
              <a:t>Geoffrey </a:t>
            </a:r>
            <a:r>
              <a:rPr lang="ko-KR" altLang="en-US" baseline="0" dirty="0" smtClean="0"/>
              <a:t>친구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004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국내 시장에서는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실무 경력만 있어도 전문가로 여겨짐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265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3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6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lang="en-US" altLang="ko-KR" sz="1200" spc="-15" smtClean="0">
                <a:latin typeface="Gill Sans MT"/>
                <a:cs typeface="Gill Sans MT"/>
              </a:rPr>
              <a:t>AI,</a:t>
            </a:r>
            <a:r>
              <a:rPr lang="ko-KR" altLang="en-US" sz="1200" spc="-60" smtClean="0">
                <a:latin typeface="Gill Sans MT"/>
                <a:cs typeface="Gill Sans MT"/>
              </a:rPr>
              <a:t> </a:t>
            </a:r>
            <a:r>
              <a:rPr lang="en-US" altLang="ko-KR" sz="1200" spc="105" smtClean="0">
                <a:latin typeface="Gill Sans MT"/>
                <a:cs typeface="Gill Sans MT"/>
              </a:rPr>
              <a:t>ML</a:t>
            </a:r>
            <a:r>
              <a:rPr lang="ko-KR" altLang="en-US" sz="1200" spc="-50" smtClean="0">
                <a:latin typeface="Gill Sans MT"/>
                <a:cs typeface="Gill Sans MT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관심은</a:t>
            </a:r>
            <a:r>
              <a:rPr lang="ko-KR" altLang="en-US" sz="1200" spc="-21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있지만</a:t>
            </a:r>
            <a:r>
              <a:rPr lang="ko-KR" altLang="en-US" sz="1200" spc="-22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진입장벽이</a:t>
            </a:r>
            <a:r>
              <a:rPr lang="ko-KR" altLang="en-US" sz="1200" spc="-26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너무</a:t>
            </a:r>
            <a:r>
              <a:rPr lang="ko-KR" altLang="en-US" sz="1200" spc="-19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높지</a:t>
            </a:r>
            <a:r>
              <a:rPr lang="ko-KR" altLang="en-US" sz="1200" spc="-190" smtClean="0">
                <a:latin typeface="Gulim"/>
                <a:cs typeface="Gulim"/>
              </a:rPr>
              <a:t> </a:t>
            </a:r>
            <a:r>
              <a:rPr lang="ko-KR" altLang="en-US" sz="1200" spc="35" smtClean="0">
                <a:latin typeface="Gulim"/>
                <a:cs typeface="Gulim"/>
              </a:rPr>
              <a:t>않을까</a:t>
            </a:r>
            <a:r>
              <a:rPr lang="en-US" altLang="ko-KR" sz="1200" spc="35" smtClean="0">
                <a:latin typeface="Gill Sans MT"/>
                <a:cs typeface="Gill Sans MT"/>
              </a:rPr>
              <a:t>?</a:t>
            </a:r>
            <a:endParaRPr lang="ko-KR" altLang="en-US" sz="1200" smtClean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lang="ko-KR" altLang="en-US" sz="1400" smtClean="0">
              <a:latin typeface="Times New Roman"/>
              <a:cs typeface="Times New Roman"/>
            </a:endParaRPr>
          </a:p>
          <a:p>
            <a:pPr marL="363855">
              <a:lnSpc>
                <a:spcPct val="100000"/>
              </a:lnSpc>
            </a:pPr>
            <a:r>
              <a:rPr lang="ko-KR" altLang="en-US" sz="1200" smtClean="0">
                <a:latin typeface="Arial"/>
                <a:cs typeface="Arial"/>
              </a:rPr>
              <a:t>→</a:t>
            </a:r>
            <a:r>
              <a:rPr lang="ko-KR" altLang="en-US" sz="1200" spc="-65" smtClean="0">
                <a:latin typeface="Arial"/>
                <a:cs typeface="Arial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깊이있게</a:t>
            </a:r>
            <a:r>
              <a:rPr lang="ko-KR" altLang="en-US" sz="1200" spc="-25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배우고</a:t>
            </a:r>
            <a:r>
              <a:rPr lang="ko-KR" altLang="en-US" sz="1200" spc="-22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전문가가</a:t>
            </a:r>
            <a:r>
              <a:rPr lang="ko-KR" altLang="en-US" sz="1200" spc="-25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되려면</a:t>
            </a:r>
            <a:r>
              <a:rPr lang="ko-KR" altLang="en-US" sz="1200" spc="-22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어렵지만</a:t>
            </a:r>
            <a:r>
              <a:rPr lang="ko-KR" altLang="en-US" sz="1200" spc="-25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그건</a:t>
            </a:r>
            <a:r>
              <a:rPr lang="ko-KR" altLang="en-US" sz="1200" spc="-20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다른</a:t>
            </a:r>
            <a:r>
              <a:rPr lang="ko-KR" altLang="en-US" sz="1200" spc="-204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기술도</a:t>
            </a:r>
            <a:r>
              <a:rPr lang="ko-KR" altLang="en-US" sz="1200" spc="-22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마찬가지</a:t>
            </a:r>
            <a:endParaRPr lang="en-US" altLang="ko-KR" sz="1200" smtClean="0">
              <a:latin typeface="Gulim"/>
              <a:cs typeface="Gulim"/>
            </a:endParaRPr>
          </a:p>
          <a:p>
            <a:pPr marL="363855">
              <a:lnSpc>
                <a:spcPct val="100000"/>
              </a:lnSpc>
            </a:pPr>
            <a:endParaRPr lang="ko-KR" altLang="en-US" sz="1200" smtClean="0">
              <a:latin typeface="Gulim"/>
              <a:cs typeface="Gulim"/>
            </a:endParaRPr>
          </a:p>
          <a:p>
            <a:pPr marL="356235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lang="ko-KR" altLang="en-US" sz="1200" smtClean="0">
                <a:latin typeface="Gulim"/>
                <a:cs typeface="Gulim"/>
              </a:rPr>
              <a:t>혼자서는</a:t>
            </a:r>
            <a:r>
              <a:rPr lang="ko-KR" altLang="en-US" sz="1200" spc="-10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공부가</a:t>
            </a:r>
            <a:r>
              <a:rPr lang="ko-KR" altLang="en-US" sz="1200" spc="-9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힘들</a:t>
            </a:r>
            <a:r>
              <a:rPr lang="ko-KR" altLang="en-US" sz="1200" spc="-9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수도</a:t>
            </a:r>
            <a:r>
              <a:rPr lang="ko-KR" altLang="en-US" sz="1200" spc="-9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있겠다</a:t>
            </a:r>
            <a:r>
              <a:rPr lang="en-US" altLang="ko-KR" sz="1200" smtClean="0">
                <a:latin typeface="Arial"/>
                <a:cs typeface="Arial"/>
              </a:rPr>
              <a:t>.</a:t>
            </a:r>
          </a:p>
          <a:p>
            <a:pPr marL="356235" indent="-3441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endParaRPr lang="ko-KR" altLang="en-US" sz="1200" smtClean="0">
              <a:latin typeface="Arial"/>
              <a:cs typeface="Arial"/>
            </a:endParaRPr>
          </a:p>
          <a:p>
            <a:pPr marL="321945" marR="576580" indent="-309880">
              <a:lnSpc>
                <a:spcPct val="150000"/>
              </a:lnSpc>
              <a:spcBef>
                <a:spcPts val="790"/>
              </a:spcBef>
              <a:buFont typeface="Arial"/>
              <a:buChar char="●"/>
              <a:tabLst>
                <a:tab pos="356235" algn="l"/>
                <a:tab pos="356870" algn="l"/>
              </a:tabLst>
            </a:pPr>
            <a:r>
              <a:rPr lang="ko-KR" altLang="en-US" smtClean="0"/>
              <a:t>	</a:t>
            </a:r>
            <a:r>
              <a:rPr lang="ko-KR" altLang="en-US" sz="1200" smtClean="0">
                <a:latin typeface="Gulim"/>
                <a:cs typeface="Gulim"/>
              </a:rPr>
              <a:t>여러명이 모여서 의논하다</a:t>
            </a:r>
            <a:r>
              <a:rPr lang="ko-KR" altLang="en-US" sz="1200" spc="-355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보면  뭔가 더 도움이 될것</a:t>
            </a:r>
            <a:r>
              <a:rPr lang="ko-KR" altLang="en-US" sz="1200" spc="-370" smtClean="0">
                <a:latin typeface="Gulim"/>
                <a:cs typeface="Gulim"/>
              </a:rPr>
              <a:t> </a:t>
            </a:r>
            <a:r>
              <a:rPr lang="ko-KR" altLang="en-US" sz="1200" smtClean="0">
                <a:latin typeface="Gulim"/>
                <a:cs typeface="Gulim"/>
              </a:rPr>
              <a:t>같다</a:t>
            </a:r>
            <a:r>
              <a:rPr lang="en-US" altLang="ko-KR" sz="1200" smtClean="0">
                <a:latin typeface="Arial"/>
                <a:cs typeface="Arial"/>
              </a:rPr>
              <a:t>.</a:t>
            </a:r>
            <a:endParaRPr lang="ko-KR" altLang="en-US" sz="1200" smtClean="0">
              <a:latin typeface="Arial"/>
              <a:cs typeface="Arial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5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글로벌 시가총액 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5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위 업체들이 어떻게 서비스를 개선하고 있는지 이해할 수 있음</a:t>
            </a:r>
            <a:b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</a:b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-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딥러닝의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 공부를 본격적으로 시작할 수 있는 기초 체력 보유</a:t>
            </a:r>
            <a:endParaRPr lang="en-US" altLang="ko-KR" dirty="0" smtClean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외계어 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같이 보이던 </a:t>
            </a:r>
            <a:r>
              <a:rPr lang="ko-KR" altLang="en-US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딥러닝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 전문가의 </a:t>
            </a:r>
            <a:r>
              <a:rPr lang="en-US" altLang="ko-KR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Technical Article</a:t>
            </a:r>
            <a:r>
              <a:rPr lang="ko-KR" altLang="en-US" dirty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을 어느정도 이해할 </a:t>
            </a:r>
            <a:r>
              <a:rPr lang="ko-KR" altLang="en-US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수 있음</a:t>
            </a:r>
            <a:endParaRPr lang="en-US" altLang="ko-KR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171450" indent="-171450">
              <a:buFontTx/>
              <a:buChar char="-"/>
            </a:pPr>
            <a:endParaRPr lang="en-US" altLang="ko-KR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mtClean="0">
                <a:solidFill>
                  <a:schemeClr val="tx1"/>
                </a:solidFill>
                <a:latin typeface="+mn-lt"/>
                <a:ea typeface="+mn-ea"/>
              </a:rPr>
              <a:t>2019</a:t>
            </a:r>
            <a:r>
              <a:rPr lang="ko-KR" altLang="en-US" smtClean="0">
                <a:solidFill>
                  <a:schemeClr val="tx1"/>
                </a:solidFill>
                <a:latin typeface="+mn-lt"/>
                <a:ea typeface="+mn-ea"/>
              </a:rPr>
              <a:t>년 현재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아마존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마이크로소프트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애플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구글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, 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버크셔 해서웨이 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(</a:t>
            </a:r>
            <a:r>
              <a:rPr lang="ko-KR" altLang="en-US" baseline="0" smtClean="0">
                <a:solidFill>
                  <a:schemeClr val="tx1"/>
                </a:solidFill>
                <a:latin typeface="+mn-lt"/>
                <a:ea typeface="+mn-ea"/>
              </a:rPr>
              <a:t>워렌 버핏 회사</a:t>
            </a:r>
            <a:r>
              <a:rPr lang="en-US" altLang="ko-KR" baseline="0" smtClean="0">
                <a:solidFill>
                  <a:schemeClr val="tx1"/>
                </a:solidFill>
                <a:latin typeface="+mn-lt"/>
                <a:ea typeface="+mn-ea"/>
              </a:rPr>
              <a:t>)</a:t>
            </a:r>
            <a:endParaRPr lang="en-US" altLang="ko-KR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8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번외</a:t>
            </a:r>
            <a:endParaRPr lang="en-US" altLang="ko-KR" smtClean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사우디 아람코</a:t>
            </a:r>
            <a:r>
              <a:rPr lang="en-US" altLang="ko-KR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,</a:t>
            </a:r>
            <a:r>
              <a:rPr lang="en-US" altLang="ko-KR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 TSMC </a:t>
            </a:r>
            <a:r>
              <a:rPr lang="ko-KR" altLang="en-US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를 제외 모두 미국회사</a:t>
            </a:r>
            <a:endParaRPr lang="en-US" altLang="ko-KR" baseline="0" smtClean="0">
              <a:solidFill>
                <a:srgbClr val="000000"/>
              </a:solidFill>
              <a:latin typeface="맑은 고딕" panose="020B0503020000020004" pitchFamily="50" charset="-127"/>
              <a:ea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사우디 아람코</a:t>
            </a:r>
            <a:r>
              <a:rPr lang="en-US" altLang="ko-KR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(</a:t>
            </a:r>
            <a:r>
              <a:rPr lang="ko-KR" altLang="en-US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에너지</a:t>
            </a:r>
            <a:r>
              <a:rPr lang="en-US" altLang="ko-KR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), TSMC(</a:t>
            </a:r>
            <a:r>
              <a:rPr lang="ko-KR" altLang="en-US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시스템반도치</a:t>
            </a:r>
            <a:r>
              <a:rPr lang="en-US" altLang="ko-KR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) : 4</a:t>
            </a:r>
            <a:r>
              <a:rPr lang="ko-KR" altLang="en-US" baseline="0" smtClean="0">
                <a:solidFill>
                  <a:srgbClr val="000000"/>
                </a:solidFill>
                <a:latin typeface="맑은 고딕" panose="020B0503020000020004" pitchFamily="50" charset="-127"/>
                <a:ea typeface="+mn-ea"/>
              </a:rPr>
              <a:t>차 산업혁명 회사</a:t>
            </a:r>
            <a:endParaRPr lang="en-US" altLang="ko-KR" smtClean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076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ANI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약한 인공지능이라고도 하며</a:t>
            </a: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한 가지 영역에 특화된 인공지능을 말함</a:t>
            </a: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AGI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강한 인공지능이라고도 하며</a:t>
            </a: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인간 수준의 인공지능을 말함</a:t>
            </a: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AGI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는 경험을 통해 학습하고</a:t>
            </a: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추상적으로 생각할 수 있으며</a:t>
            </a: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논리적으로 추론할 수 있고</a:t>
            </a: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장기적으로 계획할 수 있음</a:t>
            </a: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ASI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smtClean="0">
                <a:latin typeface="+mn-lt"/>
                <a:ea typeface="나눔바른고딕 Light" panose="020B0603020101020101" pitchFamily="50" charset="-127"/>
                <a:cs typeface="Arial" panose="020B0604020202020204" pitchFamily="34" charset="0"/>
              </a:rPr>
              <a:t>모든 영역에서 인간보다 훨씬 뛰어난 지적 능력을 가진 인공지능을 말함</a:t>
            </a:r>
            <a:endParaRPr lang="en-US" altLang="ko-KR" sz="1200" b="0" kern="0" smtClean="0">
              <a:latin typeface="+mn-lt"/>
              <a:ea typeface="나눔바른고딕 Light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0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33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72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ICML(International</a:t>
            </a:r>
            <a:r>
              <a:rPr lang="en-US" altLang="ko-KR" baseline="0" smtClean="0"/>
              <a:t> Conference on Machine Learning)</a:t>
            </a:r>
          </a:p>
          <a:p>
            <a:r>
              <a:rPr lang="en-US" altLang="ko-KR" baseline="0" smtClean="0"/>
              <a:t>NIPS(Neural Information Processing Systems)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62E47-4B40-4A6D-BD94-C2F3079AC4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5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116632"/>
            <a:ext cx="5472038" cy="372258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215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674688" y="1817688"/>
            <a:ext cx="928200" cy="288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60512" y="2177451"/>
            <a:ext cx="6416552" cy="521402"/>
          </a:xfrm>
          <a:prstGeom prst="rect">
            <a:avLst/>
          </a:prstGeom>
        </p:spPr>
        <p:txBody>
          <a:bodyPr/>
          <a:lstStyle>
            <a:lvl1pPr algn="l">
              <a:defRPr sz="2769"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코오ㅁ롱베니트</a:t>
            </a:r>
            <a:r>
              <a:rPr lang="ko-KR" altLang="en-US" dirty="0"/>
              <a:t> 대내보고 서식 </a:t>
            </a:r>
            <a:r>
              <a:rPr lang="en-US" altLang="ko-KR" dirty="0"/>
              <a:t>– </a:t>
            </a:r>
            <a:r>
              <a:rPr lang="ko-KR" altLang="en-US" dirty="0"/>
              <a:t>가로</a:t>
            </a:r>
            <a:r>
              <a:rPr lang="en-US" altLang="ko-KR" dirty="0"/>
              <a:t>1</a:t>
            </a:r>
          </a:p>
        </p:txBody>
      </p:sp>
      <p:pic>
        <p:nvPicPr>
          <p:cNvPr id="3076" name="Picture 4" descr="googlenet에 대한 이미지 검색결과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8"/>
          <a:stretch/>
        </p:blipFill>
        <p:spPr bwMode="auto">
          <a:xfrm>
            <a:off x="643519" y="3501008"/>
            <a:ext cx="8219798" cy="22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 userDrawn="1"/>
        </p:nvSpPr>
        <p:spPr bwMode="auto">
          <a:xfrm>
            <a:off x="2488286" y="6012082"/>
            <a:ext cx="2392706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5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5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3" name="Rectangle 1283"/>
          <p:cNvSpPr>
            <a:spLocks noChangeArrowheads="1"/>
          </p:cNvSpPr>
          <p:nvPr userDrawn="1"/>
        </p:nvSpPr>
        <p:spPr bwMode="auto">
          <a:xfrm>
            <a:off x="4648200" y="6483498"/>
            <a:ext cx="609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3262" tIns="0" rIns="23262" bIns="0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fld id="{6F031FB3-D1FF-4E38-A739-C2F5DBDE5BFE}" type="slidenum">
              <a:rPr kumimoji="0" lang="en-US" altLang="ko-KR" sz="923" b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0" lang="en-US" altLang="ko-KR" sz="923" b="0" dirty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kumimoji="0" lang="en-US" altLang="ko-KR" sz="923" b="0" dirty="0" smtClean="0"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48</a:t>
            </a:r>
            <a:endParaRPr kumimoji="0" lang="en-US" altLang="ko-KR" sz="923" b="0" dirty="0">
              <a:solidFill>
                <a:srgbClr val="4D4D4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9" name="직사각형 5"/>
          <p:cNvSpPr>
            <a:spLocks noChangeArrowheads="1"/>
          </p:cNvSpPr>
          <p:nvPr userDrawn="1"/>
        </p:nvSpPr>
        <p:spPr bwMode="auto">
          <a:xfrm>
            <a:off x="7797804" y="6453336"/>
            <a:ext cx="2030413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  <p:sp>
        <p:nvSpPr>
          <p:cNvPr id="1031" name="직사각형 7"/>
          <p:cNvSpPr>
            <a:spLocks noChangeArrowheads="1"/>
          </p:cNvSpPr>
          <p:nvPr userDrawn="1"/>
        </p:nvSpPr>
        <p:spPr bwMode="auto">
          <a:xfrm>
            <a:off x="77788" y="6453336"/>
            <a:ext cx="1454150" cy="373692"/>
          </a:xfrm>
          <a:prstGeom prst="rect">
            <a:avLst/>
          </a:prstGeom>
          <a:solidFill>
            <a:srgbClr val="EEEE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>
            <a:spAutoFit/>
          </a:bodyPr>
          <a:lstStyle>
            <a:lvl1pPr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62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011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chemeClr val="bg1"/>
          </a:solidFill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569">
          <a:solidFill>
            <a:schemeClr val="bg1"/>
          </a:solidFill>
          <a:latin typeface="나눔고딕 Bold" panose="020D0804000000000000" pitchFamily="50" charset="-127"/>
          <a:ea typeface="나눔고딕 Bold" panose="020D0804000000000000" pitchFamily="50" charset="-127"/>
        </a:defRPr>
      </a:lvl5pPr>
      <a:lvl6pPr marL="422039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6pPr>
      <a:lvl7pPr marL="844078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7pPr>
      <a:lvl8pPr marL="1266117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8pPr>
      <a:lvl9pPr marL="1688155" algn="l" rtl="0" eaLnBrk="0" fontAlgn="base" hangingPunct="0">
        <a:spcBef>
          <a:spcPct val="0"/>
        </a:spcBef>
        <a:spcAft>
          <a:spcPct val="0"/>
        </a:spcAft>
        <a:defRPr kumimoji="1" sz="1569" b="1">
          <a:solidFill>
            <a:srgbClr val="4D4D4D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16529" indent="-316529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Font typeface="Wingdings" panose="05000000000000000000" pitchFamily="2" charset="2"/>
        <a:buChar char="•"/>
        <a:defRPr kumimoji="1" sz="1108">
          <a:solidFill>
            <a:srgbClr val="000000"/>
          </a:solidFill>
          <a:latin typeface="+mn-ea"/>
          <a:ea typeface="+mn-ea"/>
          <a:cs typeface="+mn-cs"/>
        </a:defRPr>
      </a:lvl1pPr>
      <a:lvl2pPr marL="278428" indent="-148007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Font typeface="맑은 고딕" panose="020B0503020000020004" pitchFamily="50" charset="-127"/>
        <a:buChar char="–"/>
        <a:defRPr kumimoji="1" sz="1108">
          <a:solidFill>
            <a:srgbClr val="000000"/>
          </a:solidFill>
          <a:latin typeface="+mn-ea"/>
          <a:ea typeface="+mn-ea"/>
        </a:defRPr>
      </a:lvl2pPr>
      <a:lvl3pPr marL="419108" indent="-139215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Font typeface="Wingdings" pitchFamily="2" charset="2"/>
        <a:buChar char="Ø"/>
        <a:defRPr kumimoji="1" sz="1108">
          <a:solidFill>
            <a:srgbClr val="000000"/>
          </a:solidFill>
          <a:latin typeface="+mn-ea"/>
          <a:ea typeface="+mn-ea"/>
        </a:defRPr>
      </a:lvl3pPr>
      <a:lvl4pPr marL="524618" indent="-104044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Char char="•"/>
        <a:defRPr kumimoji="1" sz="1108">
          <a:solidFill>
            <a:srgbClr val="000000"/>
          </a:solidFill>
          <a:latin typeface="+mn-ea"/>
          <a:ea typeface="+mn-ea"/>
        </a:defRPr>
      </a:lvl4pPr>
      <a:lvl5pPr marL="656505" indent="-130422" algn="just" rtl="0" eaLnBrk="0" fontAlgn="base" hangingPunct="0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ea"/>
          <a:ea typeface="+mn-ea"/>
        </a:defRPr>
      </a:lvl5pPr>
      <a:lvl6pPr marL="1078544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6pPr>
      <a:lvl7pPr marL="150058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7pPr>
      <a:lvl8pPr marL="1922622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8pPr>
      <a:lvl9pPr marL="2344660" indent="-130422" algn="just" rtl="0" eaLnBrk="0" fontAlgn="base">
        <a:lnSpc>
          <a:spcPct val="105000"/>
        </a:lnSpc>
        <a:spcBef>
          <a:spcPct val="15000"/>
        </a:spcBef>
        <a:spcAft>
          <a:spcPct val="30000"/>
        </a:spcAft>
        <a:buClr>
          <a:srgbClr val="4D4D4D"/>
        </a:buClr>
        <a:buSzPct val="50000"/>
        <a:buChar char="•"/>
        <a:defRPr kumimoji="1" sz="1108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tmypCjhfkE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eff.org/files/AI-progress-metrics.html#Generalisation-and-Transfer-Learn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T5VhixmA2g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e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JunyiSong1/ss-75552936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60512" y="19168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+mn-ea"/>
              </a:rPr>
              <a:t>Tensorflow</a:t>
            </a:r>
            <a:r>
              <a:rPr lang="ko-KR" altLang="en-US" sz="2400" b="1" dirty="0">
                <a:latin typeface="+mn-ea"/>
              </a:rPr>
              <a:t>로 시작하는</a:t>
            </a: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1496616" y="2420888"/>
            <a:ext cx="6048672" cy="710812"/>
          </a:xfrm>
        </p:spPr>
        <p:txBody>
          <a:bodyPr/>
          <a:lstStyle/>
          <a:p>
            <a:r>
              <a:rPr lang="ko-KR" altLang="en-US" sz="4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 러닝</a:t>
            </a:r>
            <a:r>
              <a:rPr lang="en-US" altLang="ko-KR" sz="32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320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Learning)</a:t>
            </a:r>
            <a:endParaRPr lang="ko-KR" altLang="en-US" sz="32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744314" y="5362183"/>
            <a:ext cx="1327018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 latinLnBrk="0"/>
            <a:r>
              <a:rPr lang="en-US" altLang="ko-KR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Bohyun Um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60512" y="6093296"/>
            <a:ext cx="1944216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(A.I.)</a:t>
            </a:r>
            <a:r>
              <a:rPr lang="ko-KR" altLang="en-US" dirty="0" smtClean="0"/>
              <a:t>이 뭔가요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5" name="그림 14"/>
          <p:cNvPicPr/>
          <p:nvPr/>
        </p:nvPicPr>
        <p:blipFill>
          <a:blip r:embed="rId3"/>
          <a:stretch/>
        </p:blipFill>
        <p:spPr>
          <a:xfrm>
            <a:off x="6465168" y="2708920"/>
            <a:ext cx="3312368" cy="1982716"/>
          </a:xfrm>
          <a:prstGeom prst="rect">
            <a:avLst/>
          </a:prstGeom>
          <a:ln>
            <a:noFill/>
          </a:ln>
        </p:spPr>
      </p:pic>
      <p:pic>
        <p:nvPicPr>
          <p:cNvPr id="14" name="그림 13"/>
          <p:cNvPicPr/>
          <p:nvPr/>
        </p:nvPicPr>
        <p:blipFill>
          <a:blip r:embed="rId4"/>
          <a:stretch/>
        </p:blipFill>
        <p:spPr>
          <a:xfrm>
            <a:off x="3044611" y="2293795"/>
            <a:ext cx="3182680" cy="1676331"/>
          </a:xfrm>
          <a:prstGeom prst="rect">
            <a:avLst/>
          </a:prstGeom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103487" y="3333884"/>
            <a:ext cx="9361980" cy="1967324"/>
            <a:chOff x="259908" y="3333884"/>
            <a:chExt cx="9361980" cy="1967324"/>
          </a:xfrm>
        </p:grpSpPr>
        <p:sp>
          <p:nvSpPr>
            <p:cNvPr id="3" name="TextBox 2"/>
            <p:cNvSpPr txBox="1"/>
            <p:nvPr/>
          </p:nvSpPr>
          <p:spPr bwMode="auto">
            <a:xfrm>
              <a:off x="6765605" y="4651951"/>
              <a:ext cx="2856283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en-US" altLang="ko-KR" sz="2000" b="1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ANI</a:t>
              </a:r>
            </a:p>
            <a:p>
              <a:pPr algn="ctr" latinLnBrk="0"/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(Artificial </a:t>
              </a:r>
              <a:r>
                <a:rPr lang="en-US" altLang="ko-KR" sz="1600" b="0" kern="0" dirty="0" smtClean="0">
                  <a:solidFill>
                    <a:srgbClr val="FF0000"/>
                  </a:solidFill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Narrow</a:t>
              </a:r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 Intelligence)</a:t>
              </a:r>
              <a:endParaRPr lang="ko-KR" altLang="en-US" sz="1600" b="0" kern="0" dirty="0" smtClean="0">
                <a:latin typeface="Arial" panose="020B0604020202020204" pitchFamily="34" charset="0"/>
                <a:ea typeface="나눔바른고딕 Light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3296816" y="3937461"/>
              <a:ext cx="2925211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en-US" altLang="ko-KR" sz="2000" b="1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AGI</a:t>
              </a:r>
            </a:p>
            <a:p>
              <a:pPr algn="ctr" latinLnBrk="0"/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(Artificial </a:t>
              </a:r>
              <a:r>
                <a:rPr lang="en-US" altLang="ko-KR" sz="1600" b="0" kern="0" dirty="0" smtClean="0">
                  <a:solidFill>
                    <a:srgbClr val="FF0000"/>
                  </a:solidFill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General</a:t>
              </a:r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 Intelligence)</a:t>
              </a:r>
              <a:endParaRPr lang="ko-KR" altLang="en-US" sz="1600" b="0" kern="0" dirty="0" smtClean="0">
                <a:latin typeface="Arial" panose="020B0604020202020204" pitchFamily="34" charset="0"/>
                <a:ea typeface="나눔바른고딕 Light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59908" y="3333884"/>
              <a:ext cx="2729645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latinLnBrk="0"/>
              <a:r>
                <a:rPr lang="en-US" altLang="ko-KR" sz="2000" b="1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ASI</a:t>
              </a:r>
            </a:p>
            <a:p>
              <a:pPr algn="ctr" latinLnBrk="0"/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(</a:t>
              </a:r>
              <a:r>
                <a:rPr lang="en-US" altLang="ko-KR" sz="1600" b="0" kern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Artificial </a:t>
              </a:r>
              <a:r>
                <a:rPr lang="en-US" altLang="ko-KR" sz="1600" kern="0" smtClean="0">
                  <a:solidFill>
                    <a:srgbClr val="FF0000"/>
                  </a:solidFill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Super</a:t>
              </a:r>
              <a:r>
                <a:rPr lang="en-US" altLang="ko-KR" sz="1600" kern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 intelligence</a:t>
              </a:r>
              <a:r>
                <a:rPr lang="en-US" altLang="ko-KR" sz="1600" b="0" kern="0" dirty="0" smtClean="0">
                  <a:latin typeface="Arial" panose="020B0604020202020204" pitchFamily="34" charset="0"/>
                  <a:ea typeface="나눔바른고딕 Light" panose="020B0603020101020101" pitchFamily="50" charset="-127"/>
                  <a:cs typeface="Arial" panose="020B0604020202020204" pitchFamily="34" charset="0"/>
                </a:rPr>
                <a:t>)</a:t>
              </a:r>
              <a:endParaRPr lang="ko-KR" altLang="en-US" sz="1600" b="0" kern="0" dirty="0" smtClean="0">
                <a:latin typeface="Arial" panose="020B0604020202020204" pitchFamily="34" charset="0"/>
                <a:ea typeface="나눔바른고딕 Light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66" y="2382914"/>
            <a:ext cx="1069001" cy="106900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078687" y="4976580"/>
            <a:ext cx="1530497" cy="871680"/>
            <a:chOff x="5078687" y="4976580"/>
            <a:chExt cx="1530497" cy="871680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5078687" y="5445224"/>
              <a:ext cx="1419992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i="1" kern="0" dirty="0" smtClean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Weak AI</a:t>
              </a:r>
              <a:endParaRPr lang="ko-KR" altLang="en-US" sz="2000" b="1" i="1" kern="0" dirty="0" smtClean="0">
                <a:solidFill>
                  <a:srgbClr val="00B0F0"/>
                </a:solidFill>
                <a:latin typeface="Verdana" panose="020B0604030504040204" pitchFamily="34" charset="0"/>
                <a:ea typeface="나눔바른고딕 Light" panose="020B0603020101020101" pitchFamily="50" charset="-127"/>
                <a:cs typeface="Verdana" panose="020B0604030504040204" pitchFamily="34" charset="0"/>
              </a:endParaRPr>
            </a:p>
          </p:txBody>
        </p:sp>
        <p:cxnSp>
          <p:nvCxnSpPr>
            <p:cNvPr id="7" name="직선 화살표 연결선 6"/>
            <p:cNvCxnSpPr>
              <a:endCxn id="3" idx="1"/>
            </p:cNvCxnSpPr>
            <p:nvPr/>
          </p:nvCxnSpPr>
          <p:spPr bwMode="auto">
            <a:xfrm flipV="1">
              <a:off x="6177136" y="4976580"/>
              <a:ext cx="432048" cy="4686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1" name="그룹 20"/>
          <p:cNvGrpSpPr/>
          <p:nvPr/>
        </p:nvGrpSpPr>
        <p:grpSpPr>
          <a:xfrm>
            <a:off x="2720752" y="1165034"/>
            <a:ext cx="2003141" cy="836797"/>
            <a:chOff x="2720752" y="1165034"/>
            <a:chExt cx="2003141" cy="836797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3140395" y="1165034"/>
              <a:ext cx="1583498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i="1" kern="0" dirty="0" smtClean="0">
                  <a:solidFill>
                    <a:srgbClr val="00B0F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Strong AI</a:t>
              </a:r>
              <a:endParaRPr lang="ko-KR" altLang="en-US" sz="2000" b="1" i="1" kern="0" dirty="0" smtClean="0">
                <a:solidFill>
                  <a:srgbClr val="00B0F0"/>
                </a:solidFill>
                <a:latin typeface="Verdana" panose="020B0604030504040204" pitchFamily="34" charset="0"/>
                <a:ea typeface="나눔바른고딕 Light" panose="020B0603020101020101" pitchFamily="50" charset="-127"/>
                <a:cs typeface="Verdana" panose="020B0604030504040204" pitchFamily="34" charset="0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 bwMode="auto">
            <a:xfrm flipH="1">
              <a:off x="2720752" y="1484784"/>
              <a:ext cx="419644" cy="1634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직선 화살표 연결선 16"/>
            <p:cNvCxnSpPr/>
            <p:nvPr/>
          </p:nvCxnSpPr>
          <p:spPr bwMode="auto">
            <a:xfrm>
              <a:off x="3944888" y="1600118"/>
              <a:ext cx="144016" cy="4017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8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87954" y="1542451"/>
            <a:ext cx="2304256" cy="1814283"/>
            <a:chOff x="272480" y="1748710"/>
            <a:chExt cx="2304256" cy="181428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r="28894"/>
            <a:stretch/>
          </p:blipFill>
          <p:spPr>
            <a:xfrm>
              <a:off x="273049" y="1748710"/>
              <a:ext cx="2303687" cy="1814283"/>
            </a:xfrm>
            <a:prstGeom prst="rect">
              <a:avLst/>
            </a:prstGeom>
          </p:spPr>
        </p:pic>
        <p:pic>
          <p:nvPicPr>
            <p:cNvPr id="2052" name="Picture 4" descr="terminator skynet에 대한 이미지 검색결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80" y="1748711"/>
              <a:ext cx="1080120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83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632520" y="692696"/>
            <a:ext cx="8964997" cy="5317774"/>
            <a:chOff x="416496" y="775522"/>
            <a:chExt cx="8964997" cy="5317774"/>
          </a:xfrm>
        </p:grpSpPr>
        <p:sp>
          <p:nvSpPr>
            <p:cNvPr id="4" name="타원 3"/>
            <p:cNvSpPr/>
            <p:nvPr/>
          </p:nvSpPr>
          <p:spPr bwMode="auto">
            <a:xfrm>
              <a:off x="416496" y="775522"/>
              <a:ext cx="8964997" cy="5317774"/>
            </a:xfrm>
            <a:prstGeom prst="ellipse">
              <a:avLst/>
            </a:prstGeom>
            <a:solidFill>
              <a:srgbClr val="D2DFE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2826627" y="1223123"/>
              <a:ext cx="5085528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2000" b="1" kern="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인공지능</a:t>
              </a:r>
              <a:r>
                <a:rPr lang="en-US" altLang="ko-KR" sz="20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: </a:t>
              </a:r>
              <a:r>
                <a:rPr lang="ko-KR" altLang="en-US" sz="1600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판단 능력</a:t>
              </a:r>
              <a:r>
                <a:rPr lang="ko-KR" altLang="en-US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을 가진</a:t>
              </a:r>
              <a:r>
                <a:rPr lang="en-US" altLang="ko-KR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6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알고리즘</a:t>
              </a:r>
              <a:endParaRPr lang="ko-KR" altLang="en-US" sz="12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408142" cy="372258"/>
          </a:xfrm>
        </p:spPr>
        <p:txBody>
          <a:bodyPr/>
          <a:lstStyle/>
          <a:p>
            <a:r>
              <a:rPr lang="ko-KR" altLang="en-US" dirty="0" smtClean="0"/>
              <a:t>인공지능의 구분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인공지능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머신러닝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딥러닝</a:t>
            </a:r>
            <a:r>
              <a:rPr lang="en-US" altLang="ko-KR" sz="1800" dirty="0" smtClean="0"/>
              <a:t>?</a:t>
            </a:r>
            <a:endParaRPr lang="ko-KR" altLang="en-US" dirty="0"/>
          </a:p>
        </p:txBody>
      </p:sp>
      <p:sp>
        <p:nvSpPr>
          <p:cNvPr id="38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1266087" y="3050738"/>
            <a:ext cx="1368152" cy="80211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dirty="0" smtClean="0">
                <a:latin typeface="+mn-ea"/>
              </a:rPr>
              <a:t>규칙 기반</a:t>
            </a:r>
            <a:endParaRPr kumimoji="1" lang="en-US" altLang="ko-KR" sz="1200" dirty="0" smtClean="0">
              <a:latin typeface="+mn-ea"/>
            </a:endParaRPr>
          </a:p>
          <a:p>
            <a:pPr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+mn-ea"/>
              </a:rPr>
              <a:t>(if then)</a:t>
            </a:r>
            <a:endParaRPr kumimoji="1" lang="ko-KR" altLang="en-US" sz="1200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905356" y="4334902"/>
            <a:ext cx="1017638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전문가시스템</a:t>
            </a:r>
            <a:endParaRPr lang="ko-KR" altLang="en-US" sz="1200" b="0" i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78385" y="1810912"/>
            <a:ext cx="6123088" cy="3850336"/>
            <a:chOff x="3078384" y="1954928"/>
            <a:chExt cx="6231099" cy="3850336"/>
          </a:xfrm>
        </p:grpSpPr>
        <p:grpSp>
          <p:nvGrpSpPr>
            <p:cNvPr id="26" name="그룹 25"/>
            <p:cNvGrpSpPr/>
            <p:nvPr/>
          </p:nvGrpSpPr>
          <p:grpSpPr>
            <a:xfrm>
              <a:off x="3078384" y="1954928"/>
              <a:ext cx="6231099" cy="3850336"/>
              <a:chOff x="2862360" y="1893738"/>
              <a:chExt cx="6231099" cy="3850336"/>
            </a:xfrm>
          </p:grpSpPr>
          <p:sp>
            <p:nvSpPr>
              <p:cNvPr id="6" name="타원 5"/>
              <p:cNvSpPr/>
              <p:nvPr/>
            </p:nvSpPr>
            <p:spPr bwMode="auto">
              <a:xfrm>
                <a:off x="2862360" y="1893738"/>
                <a:ext cx="6231099" cy="3850336"/>
              </a:xfrm>
              <a:prstGeom prst="ellipse">
                <a:avLst/>
              </a:prstGeom>
              <a:solidFill>
                <a:srgbClr val="8DBADC"/>
              </a:solidFill>
              <a:ln w="28575" cap="flat" cmpd="sng" algn="ctr">
                <a:noFill/>
                <a:prstDash val="dash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 bwMode="auto">
              <a:xfrm>
                <a:off x="3809465" y="2476907"/>
                <a:ext cx="4566362" cy="4030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ko-KR" altLang="en-US" sz="2000" b="1" kern="0" dirty="0" err="1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머신러닝</a:t>
                </a:r>
                <a:r>
                  <a:rPr lang="en-US" altLang="ko-KR" sz="2000" b="1" kern="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(ML)</a:t>
                </a:r>
                <a:r>
                  <a:rPr lang="en-US" altLang="ko-KR" sz="20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: </a:t>
                </a:r>
                <a:r>
                  <a:rPr lang="ko-KR" altLang="en-US" sz="16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자체 </a:t>
                </a:r>
                <a:r>
                  <a:rPr lang="ko-KR" altLang="en-US" sz="1600" b="1" kern="0" dirty="0" smtClean="0">
                    <a:solidFill>
                      <a:srgbClr val="C0000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학습 능력</a:t>
                </a:r>
                <a:r>
                  <a:rPr lang="ko-KR" altLang="en-US" sz="16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을 가진</a:t>
                </a:r>
                <a:r>
                  <a:rPr lang="en-US" altLang="ko-KR" sz="16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 </a:t>
                </a:r>
                <a:r>
                  <a:rPr lang="ko-KR" altLang="en-US" sz="16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알고리즘</a:t>
                </a:r>
                <a:endParaRPr lang="ko-KR" altLang="en-US" sz="1200" b="1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 bwMode="auto">
            <a:xfrm>
              <a:off x="3772229" y="3448060"/>
              <a:ext cx="1176681" cy="80211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latin typeface="+mn-ea"/>
                </a:rPr>
                <a:t>통계</a:t>
              </a:r>
              <a:r>
                <a:rPr kumimoji="1" lang="en-US" altLang="ko-KR" sz="1200" dirty="0" smtClean="0">
                  <a:latin typeface="+mn-ea"/>
                </a:rPr>
                <a:t>/</a:t>
              </a:r>
              <a:r>
                <a:rPr kumimoji="1" lang="ko-KR" altLang="en-US" sz="1200" dirty="0" smtClean="0">
                  <a:latin typeface="+mn-ea"/>
                </a:rPr>
                <a:t>수학</a:t>
              </a:r>
              <a:endParaRPr kumimoji="1" lang="en-US" altLang="ko-KR" sz="1200" dirty="0" smtClean="0">
                <a:latin typeface="+mn-ea"/>
              </a:endParaRPr>
            </a:p>
            <a:p>
              <a:pPr algn="ctr"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latin typeface="+mn-ea"/>
                </a:rPr>
                <a:t>기반</a:t>
              </a:r>
              <a:endParaRPr kumimoji="1" lang="en-US" altLang="ko-KR" sz="1200" dirty="0" smtClean="0">
                <a:latin typeface="+mn-ea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4883340" y="5080327"/>
              <a:ext cx="655359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i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SVM…</a:t>
              </a: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4629248" y="4818909"/>
              <a:ext cx="794821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i="1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XGBoost</a:t>
              </a:r>
              <a:endParaRPr lang="en-US" altLang="ko-KR" sz="1200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4162774" y="4586002"/>
              <a:ext cx="1261295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i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Random Forest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505193" y="3064696"/>
            <a:ext cx="3168352" cy="2313316"/>
            <a:chOff x="5505193" y="3208712"/>
            <a:chExt cx="3168352" cy="2313316"/>
          </a:xfrm>
        </p:grpSpPr>
        <p:grpSp>
          <p:nvGrpSpPr>
            <p:cNvPr id="28" name="그룹 27"/>
            <p:cNvGrpSpPr/>
            <p:nvPr/>
          </p:nvGrpSpPr>
          <p:grpSpPr>
            <a:xfrm>
              <a:off x="5505193" y="3208712"/>
              <a:ext cx="3168352" cy="2313316"/>
              <a:chOff x="5616440" y="3044972"/>
              <a:chExt cx="3168352" cy="2313316"/>
            </a:xfrm>
          </p:grpSpPr>
          <p:sp>
            <p:nvSpPr>
              <p:cNvPr id="8" name="타원 7"/>
              <p:cNvSpPr/>
              <p:nvPr/>
            </p:nvSpPr>
            <p:spPr bwMode="auto">
              <a:xfrm>
                <a:off x="5616440" y="3044972"/>
                <a:ext cx="3168352" cy="2313316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 bwMode="auto">
              <a:xfrm>
                <a:off x="5651851" y="3432069"/>
                <a:ext cx="2623025" cy="8339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ko-KR" altLang="en-US" sz="2000" b="1" kern="0" dirty="0" err="1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인공신경망</a:t>
                </a:r>
                <a:r>
                  <a:rPr lang="en-US" altLang="ko-KR" sz="2000" b="1" kern="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(ANN)</a:t>
                </a:r>
              </a:p>
              <a:p>
                <a:pPr algn="r" latinLnBrk="0">
                  <a:lnSpc>
                    <a:spcPct val="120000"/>
                  </a:lnSpc>
                </a:pPr>
                <a:r>
                  <a:rPr lang="en-US" altLang="ko-KR" sz="2000" b="1" kern="0" dirty="0" smtClean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:</a:t>
                </a:r>
                <a:r>
                  <a:rPr lang="en-US" altLang="ko-KR" sz="2000" b="1" kern="0" dirty="0" smtClean="0">
                    <a:solidFill>
                      <a:schemeClr val="bg1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600" b="1" kern="0" dirty="0" smtClean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인간의 </a:t>
                </a:r>
                <a:r>
                  <a:rPr lang="ko-KR" altLang="en-US" sz="1600" b="1" kern="0" dirty="0" smtClean="0">
                    <a:solidFill>
                      <a:srgbClr val="FF9F9F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뇌 구조</a:t>
                </a:r>
                <a:r>
                  <a:rPr lang="ko-KR" altLang="en-US" sz="1600" b="1" kern="0" dirty="0" smtClean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를</a:t>
                </a:r>
                <a:r>
                  <a:rPr lang="en-US" altLang="ko-KR" sz="1600" b="1" kern="0" dirty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 </a:t>
                </a:r>
                <a:r>
                  <a:rPr lang="ko-KR" altLang="en-US" sz="1600" b="1" kern="0" dirty="0" smtClean="0">
                    <a:solidFill>
                      <a:schemeClr val="bg1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모방</a:t>
                </a:r>
                <a:endParaRPr lang="ko-KR" altLang="en-US" sz="1200" b="1" kern="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 bwMode="auto">
            <a:xfrm>
              <a:off x="6252677" y="4534570"/>
              <a:ext cx="1647618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000" b="1" i="1" kern="0" dirty="0" smtClean="0">
                  <a:solidFill>
                    <a:srgbClr val="FFFF00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= </a:t>
              </a:r>
              <a:r>
                <a:rPr lang="ko-KR" altLang="en-US" sz="2000" b="1" i="1" kern="0" dirty="0" err="1" smtClean="0">
                  <a:solidFill>
                    <a:srgbClr val="FFFF00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딥러닝</a:t>
              </a:r>
              <a:r>
                <a:rPr lang="en-US" altLang="ko-KR" sz="2000" b="1" i="1" kern="0" dirty="0" smtClean="0">
                  <a:solidFill>
                    <a:srgbClr val="FFFF00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(DL)</a:t>
              </a:r>
              <a:endParaRPr lang="ko-KR" altLang="en-US" sz="2000" b="1" i="1" kern="0" dirty="0" smtClean="0">
                <a:solidFill>
                  <a:srgbClr val="FFFF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032019" y="1516683"/>
            <a:ext cx="6670552" cy="4898478"/>
            <a:chOff x="3032019" y="1516683"/>
            <a:chExt cx="6670552" cy="4898478"/>
          </a:xfrm>
        </p:grpSpPr>
        <p:grpSp>
          <p:nvGrpSpPr>
            <p:cNvPr id="11" name="그룹 10"/>
            <p:cNvGrpSpPr/>
            <p:nvPr/>
          </p:nvGrpSpPr>
          <p:grpSpPr>
            <a:xfrm>
              <a:off x="3032019" y="1516683"/>
              <a:ext cx="6478859" cy="4177813"/>
              <a:chOff x="2815995" y="1663337"/>
              <a:chExt cx="6478859" cy="4103352"/>
            </a:xfrm>
          </p:grpSpPr>
          <p:sp>
            <p:nvSpPr>
              <p:cNvPr id="10" name="TextBox 9"/>
              <p:cNvSpPr txBox="1"/>
              <p:nvPr/>
            </p:nvSpPr>
            <p:spPr bwMode="auto">
              <a:xfrm>
                <a:off x="7821963" y="1663337"/>
                <a:ext cx="1472891" cy="649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latinLnBrk="0"/>
                <a:r>
                  <a:rPr lang="ko-KR" altLang="en-US" b="1" i="1" kern="0" dirty="0" smtClean="0">
                    <a:solidFill>
                      <a:srgbClr val="C0000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현대적 의미의</a:t>
                </a:r>
                <a:endParaRPr lang="en-US" altLang="ko-KR" b="1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  <a:p>
                <a:pPr latinLnBrk="0"/>
                <a:r>
                  <a:rPr lang="ko-KR" altLang="en-US" b="1" i="1" kern="0" dirty="0" smtClean="0">
                    <a:solidFill>
                      <a:srgbClr val="C00000"/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인공지능</a:t>
                </a:r>
              </a:p>
            </p:txBody>
          </p:sp>
          <p:sp>
            <p:nvSpPr>
              <p:cNvPr id="24" name="타원 23"/>
              <p:cNvSpPr/>
              <p:nvPr/>
            </p:nvSpPr>
            <p:spPr bwMode="auto">
              <a:xfrm>
                <a:off x="2815995" y="1915004"/>
                <a:ext cx="6266831" cy="3851685"/>
              </a:xfrm>
              <a:prstGeom prst="ellips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 bwMode="auto">
            <a:xfrm>
              <a:off x="6373403" y="5889015"/>
              <a:ext cx="3329168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※ DL</a:t>
              </a:r>
              <a:r>
                <a:rPr lang="ko-KR" altLang="en-US" sz="1400" kern="0" dirty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은</a:t>
              </a:r>
              <a:r>
                <a:rPr lang="ko-KR" altLang="en-US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ML</a:t>
              </a:r>
              <a:r>
                <a:rPr lang="ko-KR" altLang="en-US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의 한 종류이지만</a:t>
              </a:r>
              <a:r>
                <a:rPr lang="en-US" altLang="ko-KR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실무에서는</a:t>
              </a:r>
              <a:endParaRPr lang="en-US" altLang="ko-KR" sz="1400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latinLnBrk="0"/>
              <a:r>
                <a:rPr lang="ko-KR" altLang="en-US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서로 다른 분야로 취급되는 경우</a:t>
              </a:r>
              <a:r>
                <a:rPr lang="ko-KR" altLang="en-US" sz="1400" kern="0" dirty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</a:t>
              </a:r>
              <a:r>
                <a:rPr lang="ko-KR" altLang="en-US" sz="1400" kern="0" dirty="0" smtClean="0">
                  <a:solidFill>
                    <a:srgbClr val="00206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많습니다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8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99309" y="2001969"/>
            <a:ext cx="83263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데이터</a:t>
            </a:r>
            <a:r>
              <a:rPr lang="ko-KR" altLang="en-US" sz="2400" dirty="0" smtClean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를 통해 인간과 같이 </a:t>
            </a:r>
            <a:r>
              <a:rPr lang="ko-KR" altLang="en-US" sz="2400" dirty="0" smtClean="0"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학습</a:t>
            </a:r>
            <a:r>
              <a:rPr lang="ko-KR" altLang="en-US" sz="2400" dirty="0" smtClean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하여 </a:t>
            </a:r>
            <a:endParaRPr lang="en-US" altLang="ko-KR" sz="2400" dirty="0" smtClean="0">
              <a:solidFill>
                <a:srgbClr val="222222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새로운 대상을 </a:t>
            </a:r>
            <a:r>
              <a:rPr lang="en-US" altLang="ko-KR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‘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식별</a:t>
            </a:r>
            <a:r>
              <a:rPr lang="en-US" altLang="ko-KR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’</a:t>
            </a:r>
            <a:r>
              <a:rPr lang="ko-KR" altLang="en-US" sz="2400" dirty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또는 </a:t>
            </a:r>
            <a:r>
              <a:rPr lang="en-US" altLang="ko-KR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‘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예측</a:t>
            </a:r>
            <a:r>
              <a:rPr lang="en-US" altLang="ko-KR" sz="240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’</a:t>
            </a:r>
            <a:r>
              <a:rPr lang="ko-KR" altLang="en-US" sz="2400" dirty="0" smtClean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하는 알고리즘의 집합체</a:t>
            </a:r>
            <a:endParaRPr lang="en-US" altLang="ko-KR" sz="2400" dirty="0">
              <a:solidFill>
                <a:srgbClr val="222222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87364" y="1484784"/>
            <a:ext cx="4728590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8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Learning(</a:t>
            </a:r>
            <a:r>
              <a:rPr lang="ko-KR" altLang="en-US" sz="28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머신 러닝</a:t>
            </a:r>
            <a:r>
              <a:rPr lang="en-US" altLang="ko-KR" sz="28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800" b="1" i="1" kern="0" dirty="0" smtClean="0">
              <a:solidFill>
                <a:srgbClr val="2F8DCA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7364" y="3692853"/>
            <a:ext cx="9345488" cy="1729810"/>
            <a:chOff x="560512" y="3427382"/>
            <a:chExt cx="9201472" cy="1729810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560512" y="3427382"/>
              <a:ext cx="3907607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Deep Learning (</a:t>
              </a:r>
              <a:r>
                <a:rPr lang="ko-KR" altLang="en-US" sz="28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딥 러닝</a:t>
              </a:r>
              <a:r>
                <a:rPr lang="en-US" altLang="ko-KR" sz="2800" b="1" i="1" kern="0" dirty="0" smtClean="0">
                  <a:solidFill>
                    <a:srgbClr val="2F8DCA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ko-KR" altLang="en-US" sz="2800" b="1" i="1" kern="0" dirty="0" smtClean="0">
                <a:solidFill>
                  <a:srgbClr val="2F8DCA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64568" y="3956863"/>
              <a:ext cx="869741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 err="1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머신러닝의</a:t>
              </a:r>
              <a:r>
                <a:rPr lang="ko-KR" altLang="en-US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한 분야인 </a:t>
              </a:r>
              <a:r>
                <a:rPr lang="ko-KR" altLang="en-US" sz="2400" dirty="0" err="1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인공신경망</a:t>
              </a:r>
              <a:r>
                <a:rPr lang="en-US" altLang="ko-KR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(ANN)</a:t>
              </a:r>
              <a:r>
                <a:rPr lang="ko-KR" altLang="en-US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의 확장 알고리즘</a:t>
              </a:r>
              <a:r>
                <a:rPr lang="en-US" altLang="ko-KR" sz="2400" dirty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.</a:t>
              </a:r>
              <a:r>
                <a:rPr lang="en-US" altLang="ko-KR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빅데이터와 고성능 컴퓨팅</a:t>
              </a:r>
              <a:r>
                <a:rPr lang="en-US" altLang="ko-KR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(HPC)</a:t>
              </a:r>
              <a:r>
                <a:rPr lang="ko-KR" altLang="en-US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기반으로 </a:t>
              </a:r>
              <a:r>
                <a:rPr lang="ko-KR" altLang="en-US" sz="2400" dirty="0" err="1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머신러닝</a:t>
              </a:r>
              <a:r>
                <a:rPr lang="ko-KR" altLang="en-US" sz="2400" dirty="0" smtClean="0"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성능 한계 극복</a:t>
              </a:r>
              <a:endParaRPr lang="en-US" altLang="ko-KR" sz="2400" dirty="0">
                <a:solidFill>
                  <a:srgbClr val="222222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5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7" y="2060848"/>
            <a:ext cx="3690109" cy="28203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2060848"/>
            <a:ext cx="3530134" cy="2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44" y="1268760"/>
            <a:ext cx="4579947" cy="4094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 bwMode="auto">
          <a:xfrm>
            <a:off x="3583514" y="5417454"/>
            <a:ext cx="2710409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4000" b="1" i="1" kern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Abstraction</a:t>
            </a:r>
            <a:endParaRPr lang="ko-KR" altLang="en-US" sz="4000" b="1" i="1" kern="0" dirty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0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128222" cy="372258"/>
          </a:xfrm>
        </p:spPr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err="1" smtClean="0"/>
              <a:t>딥러닝</a:t>
            </a:r>
            <a:endParaRPr lang="ko-KR" altLang="en-US" dirty="0"/>
          </a:p>
        </p:txBody>
      </p:sp>
      <p:pic>
        <p:nvPicPr>
          <p:cNvPr id="1026" name="Picture 2" descr="machine learning vs deep learning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t="18952" r="6390" b="5238"/>
          <a:stretch/>
        </p:blipFill>
        <p:spPr bwMode="auto">
          <a:xfrm>
            <a:off x="920552" y="1196752"/>
            <a:ext cx="7416824" cy="4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005263" y="1989981"/>
            <a:ext cx="3700265" cy="792132"/>
            <a:chOff x="6005263" y="1989981"/>
            <a:chExt cx="3700265" cy="792132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7072063" y="2132856"/>
              <a:ext cx="2633465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DL</a:t>
              </a:r>
              <a:r>
                <a:rPr lang="ko-KR" altLang="en-US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은 학습데이터가 많으면</a:t>
              </a:r>
              <a:endParaRPr lang="en-US" altLang="ko-KR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latinLnBrk="0"/>
              <a:r>
                <a:rPr lang="ko-KR" altLang="en-US" b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많을 수록 예측 정확도 향상</a:t>
              </a:r>
              <a:endParaRPr lang="en-US" altLang="ko-KR" b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자유형 4"/>
            <p:cNvSpPr/>
            <p:nvPr/>
          </p:nvSpPr>
          <p:spPr bwMode="auto">
            <a:xfrm>
              <a:off x="6005263" y="1989981"/>
              <a:ext cx="1066800" cy="285750"/>
            </a:xfrm>
            <a:custGeom>
              <a:avLst/>
              <a:gdLst>
                <a:gd name="connsiteX0" fmla="*/ 1066800 w 1066800"/>
                <a:gd name="connsiteY0" fmla="*/ 285750 h 285750"/>
                <a:gd name="connsiteX1" fmla="*/ 361950 w 1066800"/>
                <a:gd name="connsiteY1" fmla="*/ 190500 h 285750"/>
                <a:gd name="connsiteX2" fmla="*/ 0 w 1066800"/>
                <a:gd name="connsiteY2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6800" h="285750">
                  <a:moveTo>
                    <a:pt x="1066800" y="285750"/>
                  </a:moveTo>
                  <a:cubicBezTo>
                    <a:pt x="803275" y="261937"/>
                    <a:pt x="539750" y="238125"/>
                    <a:pt x="361950" y="190500"/>
                  </a:cubicBezTo>
                  <a:cubicBezTo>
                    <a:pt x="184150" y="142875"/>
                    <a:pt x="92075" y="71437"/>
                    <a:pt x="0" y="0"/>
                  </a:cubicBezTo>
                </a:path>
              </a:pathLst>
            </a:custGeom>
            <a:noFill/>
            <a:ln w="95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44488" y="4324350"/>
            <a:ext cx="3290696" cy="1626115"/>
            <a:chOff x="344488" y="4324350"/>
            <a:chExt cx="3290696" cy="1626115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344488" y="5301208"/>
              <a:ext cx="3290696" cy="64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ML</a:t>
              </a:r>
              <a:r>
                <a:rPr lang="ko-KR" altLang="en-US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은 학습데이터가 적은 상황에서</a:t>
              </a:r>
              <a:endParaRPr lang="en-US" altLang="ko-KR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latinLnBrk="0"/>
              <a:r>
                <a:rPr lang="en-US" altLang="ko-KR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DL</a:t>
              </a:r>
              <a:r>
                <a:rPr lang="ko-KR" altLang="en-US" b="1" kern="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보다 성능 나을 수 있음</a:t>
              </a:r>
              <a:endParaRPr lang="en-US" altLang="ko-KR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 bwMode="auto">
            <a:xfrm>
              <a:off x="1371600" y="4324350"/>
              <a:ext cx="1447800" cy="904875"/>
            </a:xfrm>
            <a:custGeom>
              <a:avLst/>
              <a:gdLst>
                <a:gd name="connsiteX0" fmla="*/ 0 w 1447800"/>
                <a:gd name="connsiteY0" fmla="*/ 904875 h 904875"/>
                <a:gd name="connsiteX1" fmla="*/ 495300 w 1447800"/>
                <a:gd name="connsiteY1" fmla="*/ 228600 h 904875"/>
                <a:gd name="connsiteX2" fmla="*/ 1447800 w 1447800"/>
                <a:gd name="connsiteY2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800" h="904875">
                  <a:moveTo>
                    <a:pt x="0" y="904875"/>
                  </a:moveTo>
                  <a:cubicBezTo>
                    <a:pt x="127000" y="642143"/>
                    <a:pt x="254000" y="379412"/>
                    <a:pt x="495300" y="228600"/>
                  </a:cubicBezTo>
                  <a:cubicBezTo>
                    <a:pt x="736600" y="77788"/>
                    <a:pt x="1092200" y="38894"/>
                    <a:pt x="1447800" y="0"/>
                  </a:cubicBezTo>
                </a:path>
              </a:pathLst>
            </a:custGeom>
            <a:noFill/>
            <a:ln w="9525" cap="flat" cmpd="sng" algn="ctr">
              <a:solidFill>
                <a:srgbClr val="035AB9"/>
              </a:solidFill>
              <a:prstDash val="sysDash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9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r>
              <a:rPr lang="en-US" altLang="ko-KR" dirty="0" smtClean="0"/>
              <a:t>(Training)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76536" y="1378460"/>
            <a:ext cx="2264774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SW</a:t>
            </a:r>
            <a:r>
              <a:rPr lang="ko-KR" altLang="en-US" sz="2000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프로그래밍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8" y="1900972"/>
            <a:ext cx="7560840" cy="1349295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6536" y="3639720"/>
            <a:ext cx="7921624" cy="1827336"/>
            <a:chOff x="776536" y="3639720"/>
            <a:chExt cx="7921624" cy="1827336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776536" y="3639720"/>
              <a:ext cx="2603008" cy="403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2000" b="1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머신러닝</a:t>
              </a:r>
              <a:r>
                <a:rPr lang="en-US" altLang="ko-KR" sz="20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/</a:t>
              </a:r>
              <a:r>
                <a:rPr lang="ko-KR" altLang="en-US" sz="2000" b="1" kern="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딥러닝</a:t>
              </a:r>
              <a:r>
                <a:rPr lang="ko-KR" altLang="en-US" sz="2000" b="1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2000" b="1" kern="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접근법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8584" y="4042756"/>
              <a:ext cx="7489576" cy="1424300"/>
            </a:xfrm>
            <a:prstGeom prst="rect">
              <a:avLst/>
            </a:prstGeom>
          </p:spPr>
        </p:pic>
      </p:grpSp>
      <p:pic>
        <p:nvPicPr>
          <p:cNvPr id="1028" name="Picture 4" descr="programmer ic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9377" y="2044988"/>
            <a:ext cx="375769" cy="38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1363176" y="5361116"/>
            <a:ext cx="4464496" cy="644312"/>
            <a:chOff x="1363176" y="5361116"/>
            <a:chExt cx="4464496" cy="644312"/>
          </a:xfrm>
        </p:grpSpPr>
        <p:sp>
          <p:nvSpPr>
            <p:cNvPr id="13" name="오른쪽 중괄호 12"/>
            <p:cNvSpPr/>
            <p:nvPr/>
          </p:nvSpPr>
          <p:spPr bwMode="auto">
            <a:xfrm rot="5400000">
              <a:off x="3432562" y="3291730"/>
              <a:ext cx="325724" cy="4464496"/>
            </a:xfrm>
            <a:prstGeom prst="rightBrac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944444" y="5666874"/>
              <a:ext cx="13019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kern="0" dirty="0" smtClean="0"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Training Set</a:t>
              </a:r>
              <a:endParaRPr lang="ko-KR" altLang="en-US" sz="1600" b="1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827671" y="5315849"/>
            <a:ext cx="2582654" cy="554243"/>
            <a:chOff x="5391918" y="5462458"/>
            <a:chExt cx="2582654" cy="554243"/>
          </a:xfrm>
        </p:grpSpPr>
        <p:sp>
          <p:nvSpPr>
            <p:cNvPr id="16" name="직사각형 15"/>
            <p:cNvSpPr/>
            <p:nvPr/>
          </p:nvSpPr>
          <p:spPr>
            <a:xfrm>
              <a:off x="6481856" y="5678147"/>
              <a:ext cx="14927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i="1" kern="0" dirty="0" smtClean="0"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</a:t>
              </a:r>
              <a:r>
                <a:rPr lang="en-US" altLang="ko-KR" sz="1600" b="1" i="1" kern="0" dirty="0" smtClean="0">
                  <a:solidFill>
                    <a:schemeClr val="bg1">
                      <a:lumMod val="50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(Training)</a:t>
              </a:r>
              <a:endParaRPr lang="ko-KR" altLang="en-US" sz="1600" b="1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자유형 14"/>
            <p:cNvSpPr/>
            <p:nvPr/>
          </p:nvSpPr>
          <p:spPr bwMode="auto">
            <a:xfrm>
              <a:off x="5391918" y="5462458"/>
              <a:ext cx="1476375" cy="373399"/>
            </a:xfrm>
            <a:custGeom>
              <a:avLst/>
              <a:gdLst>
                <a:gd name="connsiteX0" fmla="*/ 0 w 1476375"/>
                <a:gd name="connsiteY0" fmla="*/ 247650 h 373399"/>
                <a:gd name="connsiteX1" fmla="*/ 800100 w 1476375"/>
                <a:gd name="connsiteY1" fmla="*/ 361950 h 373399"/>
                <a:gd name="connsiteX2" fmla="*/ 1476375 w 1476375"/>
                <a:gd name="connsiteY2" fmla="*/ 0 h 37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6375" h="373399">
                  <a:moveTo>
                    <a:pt x="0" y="247650"/>
                  </a:moveTo>
                  <a:cubicBezTo>
                    <a:pt x="277019" y="325437"/>
                    <a:pt x="554038" y="403225"/>
                    <a:pt x="800100" y="361950"/>
                  </a:cubicBezTo>
                  <a:cubicBezTo>
                    <a:pt x="1046163" y="320675"/>
                    <a:pt x="1261269" y="160337"/>
                    <a:pt x="1476375" y="0"/>
                  </a:cubicBezTo>
                </a:path>
              </a:pathLst>
            </a:cu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288704" y="4926852"/>
            <a:ext cx="6217525" cy="338554"/>
            <a:chOff x="2288704" y="4879227"/>
            <a:chExt cx="6217525" cy="338554"/>
          </a:xfrm>
        </p:grpSpPr>
        <p:sp>
          <p:nvSpPr>
            <p:cNvPr id="19" name="직사각형 18"/>
            <p:cNvSpPr/>
            <p:nvPr/>
          </p:nvSpPr>
          <p:spPr>
            <a:xfrm>
              <a:off x="2288704" y="4879227"/>
              <a:ext cx="9012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Feature</a:t>
              </a:r>
              <a:endParaRPr lang="ko-KR" altLang="en-US" sz="1600" b="1" i="1" dirty="0">
                <a:solidFill>
                  <a:srgbClr val="00B0F0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69024" y="4879227"/>
              <a:ext cx="6848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kern="0" dirty="0" smtClean="0">
                  <a:solidFill>
                    <a:srgbClr val="00B0F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Label</a:t>
              </a:r>
              <a:endParaRPr lang="ko-KR" altLang="en-US" sz="1600" b="1" i="1" dirty="0">
                <a:solidFill>
                  <a:srgbClr val="00B0F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746085" y="4879227"/>
              <a:ext cx="7601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i="1" kern="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Model</a:t>
              </a:r>
              <a:endParaRPr lang="ko-KR" altLang="en-US" sz="16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5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</a:t>
            </a:r>
            <a:r>
              <a:rPr lang="ko-KR" altLang="en-US" dirty="0" smtClean="0"/>
              <a:t>의 학습</a:t>
            </a:r>
            <a:r>
              <a:rPr lang="en-US" altLang="ko-KR" dirty="0" smtClean="0"/>
              <a:t>(Training)</a:t>
            </a:r>
            <a:r>
              <a:rPr lang="ko-KR" altLang="en-US" dirty="0" smtClean="0"/>
              <a:t> 절차</a:t>
            </a:r>
            <a:endParaRPr lang="ko-KR" altLang="en-US" dirty="0"/>
          </a:p>
        </p:txBody>
      </p:sp>
      <p:pic>
        <p:nvPicPr>
          <p:cNvPr id="8" name="그림 7"/>
          <p:cNvPicPr/>
          <p:nvPr/>
        </p:nvPicPr>
        <p:blipFill>
          <a:blip r:embed="rId3"/>
          <a:stretch/>
        </p:blipFill>
        <p:spPr>
          <a:xfrm>
            <a:off x="4304928" y="2491291"/>
            <a:ext cx="1906911" cy="2070173"/>
          </a:xfrm>
          <a:prstGeom prst="rect">
            <a:avLst/>
          </a:prstGeom>
          <a:ln>
            <a:noFill/>
          </a:ln>
        </p:spPr>
      </p:pic>
      <p:sp>
        <p:nvSpPr>
          <p:cNvPr id="16" name="TextShape 8"/>
          <p:cNvSpPr txBox="1"/>
          <p:nvPr/>
        </p:nvSpPr>
        <p:spPr>
          <a:xfrm>
            <a:off x="7900661" y="4631772"/>
            <a:ext cx="1601012" cy="102947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144000" tIns="144000" rIns="144000" bIns="144000" anchor="ctr">
            <a:spAutoFit/>
          </a:bodyPr>
          <a:lstStyle/>
          <a:p>
            <a:pPr algn="ctr"/>
            <a:r>
              <a:rPr lang="ko-KR" altLang="en-US" sz="16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원숭</a:t>
            </a:r>
            <a:r>
              <a:rPr lang="en-US" sz="1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이: 8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6%</a:t>
            </a:r>
          </a:p>
          <a:p>
            <a:pPr algn="ctr"/>
            <a:r>
              <a:rPr lang="ko-KR" alt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     개</a:t>
            </a:r>
            <a:r>
              <a:rPr lang="en-US" altLang="ko-KR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: 12%</a:t>
            </a:r>
          </a:p>
          <a:p>
            <a:pPr algn="ctr"/>
            <a:r>
              <a:rPr lang="ko-KR" alt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고양이</a:t>
            </a:r>
            <a:r>
              <a:rPr lang="en-US" altLang="ko-KR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: 15%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06629" y="1364109"/>
            <a:ext cx="2694032" cy="1488827"/>
            <a:chOff x="5237540" y="1422497"/>
            <a:chExt cx="1515660" cy="1488827"/>
          </a:xfrm>
        </p:grpSpPr>
        <p:sp>
          <p:nvSpPr>
            <p:cNvPr id="23" name="타원 22"/>
            <p:cNvSpPr/>
            <p:nvPr/>
          </p:nvSpPr>
          <p:spPr bwMode="auto">
            <a:xfrm>
              <a:off x="5237540" y="1422497"/>
              <a:ext cx="1515660" cy="1259459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1" dirty="0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② 학습</a:t>
              </a:r>
              <a:r>
                <a:rPr kumimoji="1" lang="en-US" altLang="ko-KR" sz="1600" b="1" dirty="0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(Training)</a:t>
              </a:r>
            </a:p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600" b="1" dirty="0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= Model</a:t>
              </a:r>
              <a:r>
                <a:rPr kumimoji="1" lang="ko-KR" altLang="en-US" sz="1600" b="1" dirty="0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의 </a:t>
              </a:r>
              <a:r>
                <a:rPr kumimoji="1" lang="ko-KR" altLang="en-US" sz="1600" b="1" dirty="0" err="1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파라미터</a:t>
              </a:r>
              <a:r>
                <a:rPr kumimoji="1" lang="ko-KR" altLang="en-US" sz="1600" b="1" dirty="0" smtClean="0"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업데이트</a:t>
              </a:r>
              <a:endPara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5584519" y="2549019"/>
              <a:ext cx="202256" cy="187982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5360893" y="2821043"/>
              <a:ext cx="97136" cy="9028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 bwMode="auto">
            <a:xfrm>
              <a:off x="5443857" y="2690666"/>
              <a:ext cx="155245" cy="144289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sp>
        <p:nvSpPr>
          <p:cNvPr id="31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689340" y="3767789"/>
            <a:ext cx="849556" cy="656381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Model</a:t>
            </a:r>
          </a:p>
          <a:p>
            <a:pPr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b="1" dirty="0" smtClean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= </a:t>
            </a:r>
            <a:r>
              <a:rPr kumimoji="1" lang="ko-KR" altLang="en-US" sz="1600" b="1" dirty="0" smtClean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수식</a:t>
            </a:r>
            <a:endParaRPr kumimoji="1" lang="ko-KR" altLang="en-US" sz="1600" b="1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29702" y="797535"/>
            <a:ext cx="3995701" cy="5295761"/>
            <a:chOff x="129702" y="797535"/>
            <a:chExt cx="3995701" cy="5295761"/>
          </a:xfrm>
        </p:grpSpPr>
        <p:grpSp>
          <p:nvGrpSpPr>
            <p:cNvPr id="9" name="그룹 8"/>
            <p:cNvGrpSpPr/>
            <p:nvPr/>
          </p:nvGrpSpPr>
          <p:grpSpPr>
            <a:xfrm>
              <a:off x="201515" y="1052736"/>
              <a:ext cx="3923888" cy="5040560"/>
              <a:chOff x="201515" y="1136142"/>
              <a:chExt cx="3923888" cy="5040560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2163543" y="3646788"/>
                <a:ext cx="178767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b="1" i="1" kern="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Training Set</a:t>
                </a:r>
              </a:p>
              <a:p>
                <a:pPr algn="ctr"/>
                <a:r>
                  <a:rPr lang="en-US" altLang="ko-KR" sz="1600" b="1" i="1" kern="0" dirty="0" smtClean="0">
                    <a:solidFill>
                      <a:schemeClr val="bg1">
                        <a:lumMod val="50000"/>
                      </a:schemeClr>
                    </a:solidFill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(Feature + Label)</a:t>
                </a:r>
                <a:endParaRPr lang="ko-KR" altLang="en-US" sz="1600" b="1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" name="그림 2"/>
              <p:cNvPicPr/>
              <p:nvPr/>
            </p:nvPicPr>
            <p:blipFill>
              <a:blip r:embed="rId4"/>
              <a:stretch/>
            </p:blipFill>
            <p:spPr>
              <a:xfrm>
                <a:off x="2177437" y="1141019"/>
                <a:ext cx="711593" cy="75448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" name="그림 3"/>
              <p:cNvPicPr/>
              <p:nvPr/>
            </p:nvPicPr>
            <p:blipFill>
              <a:blip r:embed="rId5"/>
              <a:stretch/>
            </p:blipFill>
            <p:spPr>
              <a:xfrm>
                <a:off x="1279428" y="1136142"/>
                <a:ext cx="859626" cy="6469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그림 4"/>
              <p:cNvPicPr/>
              <p:nvPr/>
            </p:nvPicPr>
            <p:blipFill>
              <a:blip r:embed="rId6"/>
              <a:stretch/>
            </p:blipFill>
            <p:spPr>
              <a:xfrm>
                <a:off x="2940587" y="1147276"/>
                <a:ext cx="949807" cy="70918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그림 5"/>
              <p:cNvPicPr/>
              <p:nvPr/>
            </p:nvPicPr>
            <p:blipFill>
              <a:blip r:embed="rId7"/>
              <a:stretch/>
            </p:blipFill>
            <p:spPr>
              <a:xfrm>
                <a:off x="2177437" y="1905835"/>
                <a:ext cx="1116752" cy="62781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그림 6"/>
              <p:cNvPicPr/>
              <p:nvPr/>
            </p:nvPicPr>
            <p:blipFill>
              <a:blip r:embed="rId8"/>
              <a:stretch/>
            </p:blipFill>
            <p:spPr>
              <a:xfrm>
                <a:off x="1260847" y="1845320"/>
                <a:ext cx="878207" cy="65783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080" name="Picture 8" descr="1333334939_014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12509"/>
              <a:stretch/>
            </p:blipFill>
            <p:spPr bwMode="auto">
              <a:xfrm>
                <a:off x="3355121" y="1868793"/>
                <a:ext cx="525474" cy="687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오른쪽 화살표 21"/>
              <p:cNvSpPr/>
              <p:nvPr/>
            </p:nvSpPr>
            <p:spPr bwMode="auto">
              <a:xfrm>
                <a:off x="2457596" y="3046799"/>
                <a:ext cx="1667807" cy="788688"/>
              </a:xfrm>
              <a:prstGeom prst="rightArrow">
                <a:avLst/>
              </a:prstGeom>
              <a:solidFill>
                <a:srgbClr val="8DBAD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① </a:t>
                </a:r>
                <a:r>
                  <a:rPr kumimoji="1" lang="en-US" altLang="ko-KR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Feeding</a:t>
                </a:r>
                <a:endParaRPr kumimoji="1" lang="ko-KR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 bwMode="auto">
              <a:xfrm>
                <a:off x="1989213" y="2563897"/>
                <a:ext cx="1192366" cy="31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Label: </a:t>
                </a:r>
                <a:r>
                  <a:rPr lang="ko-KR" altLang="en-US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원숭이</a:t>
                </a:r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15" y="2863832"/>
                <a:ext cx="1608309" cy="1745015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 bwMode="auto">
              <a:xfrm>
                <a:off x="566580" y="4627286"/>
                <a:ext cx="878177" cy="31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Label: </a:t>
                </a:r>
                <a:r>
                  <a:rPr lang="ko-KR" altLang="en-US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개</a:t>
                </a:r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0035" y="4929350"/>
                <a:ext cx="576411" cy="885316"/>
              </a:xfrm>
              <a:prstGeom prst="rect">
                <a:avLst/>
              </a:prstGeom>
            </p:spPr>
          </p:pic>
          <p:pic>
            <p:nvPicPr>
              <p:cNvPr id="2054" name="Picture 6" descr="고양이 사진 모음에 대한 이미지 검색결과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4811" y="4942961"/>
                <a:ext cx="1663155" cy="879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 bwMode="auto">
              <a:xfrm>
                <a:off x="2274427" y="5865999"/>
                <a:ext cx="1192366" cy="310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4323" tIns="47169" rIns="94323" bIns="47169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atinLnBrk="0"/>
                <a:r>
                  <a:rPr lang="en-US" altLang="ko-KR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Label</a:t>
                </a:r>
                <a:r>
                  <a:rPr lang="en-US" altLang="ko-KR" sz="1400" b="1" kern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: </a:t>
                </a:r>
                <a:r>
                  <a:rPr lang="ko-KR" altLang="en-US" sz="1400" b="1" kern="0" dirty="0" smtClean="0">
                    <a:latin typeface="나눔바른고딕 Light" panose="020B0603020101020101" pitchFamily="50" charset="-127"/>
                    <a:ea typeface="나눔바른고딕 Light" panose="020B0603020101020101" pitchFamily="50" charset="-127"/>
                  </a:rPr>
                  <a:t>고양이</a:t>
                </a:r>
              </a:p>
            </p:txBody>
          </p:sp>
        </p:grpSp>
        <p:sp>
          <p:nvSpPr>
            <p:cNvPr id="33" name="TextBox 32"/>
            <p:cNvSpPr txBox="1"/>
            <p:nvPr/>
          </p:nvSpPr>
          <p:spPr bwMode="auto">
            <a:xfrm>
              <a:off x="1208602" y="797535"/>
              <a:ext cx="1546629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Feature: </a:t>
              </a:r>
              <a:r>
                <a:rPr lang="ko-KR" altLang="en-US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원숭이 사진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129702" y="2549935"/>
              <a:ext cx="1270912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Feature: </a:t>
              </a:r>
              <a:r>
                <a:rPr lang="ko-KR" altLang="en-US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개 사진</a:t>
              </a: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1760035" y="4615630"/>
              <a:ext cx="1546629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Feature: </a:t>
              </a:r>
              <a:r>
                <a:rPr lang="ko-KR" altLang="en-US" sz="1200" kern="0" dirty="0" smtClean="0">
                  <a:solidFill>
                    <a:schemeClr val="bg1">
                      <a:lumMod val="6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고양이 사진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432720" y="4075653"/>
            <a:ext cx="1407499" cy="279926"/>
            <a:chOff x="2432720" y="4047078"/>
            <a:chExt cx="1407499" cy="279926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2432720" y="4047079"/>
              <a:ext cx="555973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b="0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Input</a:t>
              </a:r>
              <a:endParaRPr lang="ko-KR" altLang="en-US" sz="12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 bwMode="auto">
            <a:xfrm>
              <a:off x="3152800" y="4047078"/>
              <a:ext cx="687419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b="0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Output</a:t>
              </a:r>
              <a:endParaRPr lang="ko-KR" altLang="en-US" sz="12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36066" y="2632278"/>
            <a:ext cx="3369462" cy="1565220"/>
            <a:chOff x="6336066" y="2632278"/>
            <a:chExt cx="3369462" cy="1565220"/>
          </a:xfrm>
        </p:grpSpPr>
        <p:grpSp>
          <p:nvGrpSpPr>
            <p:cNvPr id="27" name="그룹 26"/>
            <p:cNvGrpSpPr/>
            <p:nvPr/>
          </p:nvGrpSpPr>
          <p:grpSpPr>
            <a:xfrm>
              <a:off x="6336066" y="2632278"/>
              <a:ext cx="3369462" cy="1565220"/>
              <a:chOff x="6334622" y="2745373"/>
              <a:chExt cx="3369462" cy="1565220"/>
            </a:xfrm>
          </p:grpSpPr>
          <p:pic>
            <p:nvPicPr>
              <p:cNvPr id="14" name="그림 13"/>
              <p:cNvPicPr/>
              <p:nvPr/>
            </p:nvPicPr>
            <p:blipFill>
              <a:blip r:embed="rId13"/>
              <a:stretch/>
            </p:blipFill>
            <p:spPr>
              <a:xfrm>
                <a:off x="7695363" y="2745373"/>
                <a:ext cx="2008721" cy="15652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6" name="오른쪽 화살표 25"/>
              <p:cNvSpPr/>
              <p:nvPr/>
            </p:nvSpPr>
            <p:spPr bwMode="auto">
              <a:xfrm flipH="1">
                <a:off x="6334622" y="3144232"/>
                <a:ext cx="1281229" cy="732268"/>
              </a:xfrm>
              <a:prstGeom prst="rightArrow">
                <a:avLst/>
              </a:prstGeom>
              <a:solidFill>
                <a:srgbClr val="FFC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ko-KR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 </a:t>
                </a:r>
                <a:r>
                  <a:rPr kumimoji="1" lang="ko-KR" altLang="en-US" b="1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추론</a:t>
                </a:r>
                <a:endParaRPr kumimoji="1" lang="ko-KR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 bwMode="auto">
            <a:xfrm>
              <a:off x="6689430" y="3652933"/>
              <a:ext cx="899016" cy="27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200" b="0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Prediction</a:t>
              </a:r>
              <a:endParaRPr lang="ko-KR" altLang="en-US" sz="12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323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구글의 이미지 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4" y="1052736"/>
            <a:ext cx="9351154" cy="46805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73051" y="836712"/>
            <a:ext cx="7890071" cy="5184576"/>
            <a:chOff x="608593" y="836712"/>
            <a:chExt cx="6569592" cy="4316887"/>
          </a:xfrm>
        </p:grpSpPr>
        <p:grpSp>
          <p:nvGrpSpPr>
            <p:cNvPr id="14" name="그룹 13"/>
            <p:cNvGrpSpPr/>
            <p:nvPr/>
          </p:nvGrpSpPr>
          <p:grpSpPr>
            <a:xfrm>
              <a:off x="2072680" y="836712"/>
              <a:ext cx="5105505" cy="4316887"/>
              <a:chOff x="2288704" y="764704"/>
              <a:chExt cx="5105505" cy="431688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704" y="764704"/>
                <a:ext cx="5105505" cy="4316887"/>
              </a:xfrm>
              <a:prstGeom prst="rect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7" name="직선 연결선 6"/>
              <p:cNvCxnSpPr/>
              <p:nvPr/>
            </p:nvCxnSpPr>
            <p:spPr bwMode="auto">
              <a:xfrm>
                <a:off x="3103652" y="1238280"/>
                <a:ext cx="43204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8" name="직선 연결선 7"/>
              <p:cNvCxnSpPr/>
              <p:nvPr/>
            </p:nvCxnSpPr>
            <p:spPr bwMode="auto">
              <a:xfrm>
                <a:off x="2995640" y="184482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10" name="직선 연결선 9"/>
              <p:cNvCxnSpPr/>
              <p:nvPr/>
            </p:nvCxnSpPr>
            <p:spPr bwMode="auto">
              <a:xfrm>
                <a:off x="3914408" y="184482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11" name="직선 연결선 10"/>
              <p:cNvCxnSpPr/>
              <p:nvPr/>
            </p:nvCxnSpPr>
            <p:spPr bwMode="auto">
              <a:xfrm>
                <a:off x="3009069" y="4293096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12" name="직선 연결선 11"/>
              <p:cNvCxnSpPr/>
              <p:nvPr/>
            </p:nvCxnSpPr>
            <p:spPr bwMode="auto">
              <a:xfrm>
                <a:off x="3247953" y="4622656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13" name="직선 연결선 12"/>
              <p:cNvCxnSpPr/>
              <p:nvPr/>
            </p:nvCxnSpPr>
            <p:spPr bwMode="auto">
              <a:xfrm>
                <a:off x="4160912" y="4612352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</p:cxnSp>
        </p:grpSp>
        <p:grpSp>
          <p:nvGrpSpPr>
            <p:cNvPr id="21" name="그룹 20"/>
            <p:cNvGrpSpPr/>
            <p:nvPr/>
          </p:nvGrpSpPr>
          <p:grpSpPr>
            <a:xfrm>
              <a:off x="608593" y="836712"/>
              <a:ext cx="1464087" cy="4316887"/>
              <a:chOff x="608593" y="836712"/>
              <a:chExt cx="1464087" cy="4316887"/>
            </a:xfrm>
          </p:grpSpPr>
          <p:sp>
            <p:nvSpPr>
              <p:cNvPr id="15" name="모서리가 둥근 직사각형 14"/>
              <p:cNvSpPr/>
              <p:nvPr/>
            </p:nvSpPr>
            <p:spPr bwMode="auto">
              <a:xfrm>
                <a:off x="608593" y="1484784"/>
                <a:ext cx="1138703" cy="790890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 bwMode="auto">
              <a:xfrm flipV="1">
                <a:off x="728031" y="836712"/>
                <a:ext cx="1344649" cy="64807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sm" len="med"/>
              </a:ln>
              <a:effectLst/>
            </p:spPr>
          </p:cxnSp>
          <p:cxnSp>
            <p:nvCxnSpPr>
              <p:cNvPr id="18" name="직선 연결선 17"/>
              <p:cNvCxnSpPr/>
              <p:nvPr/>
            </p:nvCxnSpPr>
            <p:spPr bwMode="auto">
              <a:xfrm>
                <a:off x="728031" y="2275674"/>
                <a:ext cx="1344649" cy="2877925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sm" len="med"/>
              </a:ln>
              <a:effectLst/>
            </p:spPr>
          </p:cxnSp>
        </p:grpSp>
      </p:grpSp>
      <p:sp>
        <p:nvSpPr>
          <p:cNvPr id="20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92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오늘날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기술 수준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807" y="5344826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음성인식 정확도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32957" y="5316424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영상인식 정확도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08882" y="1332566"/>
            <a:ext cx="4584700" cy="3924300"/>
          </a:xfrm>
          <a:prstGeom prst="roundRect">
            <a:avLst>
              <a:gd name="adj" fmla="val 6783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96884" y="1332566"/>
            <a:ext cx="4584700" cy="3924300"/>
          </a:xfrm>
          <a:prstGeom prst="roundRect">
            <a:avLst>
              <a:gd name="adj" fmla="val 5488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1174082" y="2163476"/>
            <a:ext cx="3087909" cy="54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770" y="200048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Human</a:t>
            </a:r>
            <a:endParaRPr lang="ko-KR" altLang="en-US" sz="1400" b="1" dirty="0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309539" y="2015000"/>
            <a:ext cx="2415746" cy="1279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3327270" y="2075516"/>
            <a:ext cx="175920" cy="17592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38340" y="1616638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94.1%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905568" y="4508316"/>
            <a:ext cx="33564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74082" y="450831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76652" y="450840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2016</a:t>
            </a:r>
            <a:endParaRPr lang="ko-KR" altLang="en-US" dirty="0"/>
          </a:p>
        </p:txBody>
      </p:sp>
      <p:cxnSp>
        <p:nvCxnSpPr>
          <p:cNvPr id="16" name="직선 연결선 15"/>
          <p:cNvCxnSpPr>
            <a:stCxn id="17" idx="3"/>
          </p:cNvCxnSpPr>
          <p:nvPr/>
        </p:nvCxnSpPr>
        <p:spPr>
          <a:xfrm flipV="1">
            <a:off x="6547558" y="2166103"/>
            <a:ext cx="2749767" cy="54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65448" y="2017624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Human 94,9%</a:t>
            </a:r>
            <a:endParaRPr lang="ko-KR" altLang="en-US" sz="1400" b="1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856503" y="4508316"/>
            <a:ext cx="3440822" cy="26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7038" y="451094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2010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89558" y="451103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6427" y="3063883"/>
            <a:ext cx="49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AI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18403" y="3125438"/>
            <a:ext cx="497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AI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23" name="직선 연결선 22"/>
          <p:cNvCxnSpPr>
            <a:stCxn id="22" idx="3"/>
          </p:cNvCxnSpPr>
          <p:nvPr/>
        </p:nvCxnSpPr>
        <p:spPr>
          <a:xfrm flipV="1">
            <a:off x="6315655" y="3005050"/>
            <a:ext cx="845571" cy="3512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7158163" y="2520811"/>
            <a:ext cx="597694" cy="4833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7746767" y="2119368"/>
            <a:ext cx="772155" cy="4094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8511507" y="2031767"/>
            <a:ext cx="353023" cy="945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749996" y="1937111"/>
            <a:ext cx="175920" cy="17592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376130" y="1502545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96.4%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90037" y="6100542"/>
            <a:ext cx="1806315" cy="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Softbank </a:t>
            </a:r>
            <a:r>
              <a:rPr lang="en-US" altLang="ko-KR" sz="105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A.I. </a:t>
            </a:r>
            <a:r>
              <a:rPr lang="en-US" altLang="ko-KR" sz="105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Report, 2016</a:t>
            </a:r>
            <a:endParaRPr lang="ko-KR" altLang="en-US" sz="105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6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함께 나눌 주제</a:t>
            </a:r>
            <a:r>
              <a:rPr lang="en-US" altLang="ko-KR" dirty="0" smtClean="0"/>
              <a:t>: </a:t>
            </a:r>
            <a:r>
              <a:rPr lang="ko-KR" altLang="en-US" dirty="0"/>
              <a:t>딥 러닝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288704" y="3068960"/>
            <a:ext cx="521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https://www.youtube.com/watch?v=-tmypCjhfkE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</a:t>
            </a:r>
            <a:r>
              <a:rPr lang="ko-KR" altLang="en-US" dirty="0"/>
              <a:t>간</a:t>
            </a:r>
            <a:r>
              <a:rPr lang="ko-KR" altLang="en-US" dirty="0" smtClean="0"/>
              <a:t>을 열심히 따라오고 있는 </a:t>
            </a:r>
            <a:r>
              <a:rPr lang="en-US" altLang="ko-KR" dirty="0" smtClean="0"/>
              <a:t>A.I.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753200" y="6381328"/>
            <a:ext cx="3006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https://arxiv.org/abs/1705.08807v1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5829508" y="4070836"/>
            <a:ext cx="3464312" cy="833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2015</a:t>
            </a:r>
            <a:r>
              <a:rPr lang="ko-KR" altLang="en-US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NIPS/ICML </a:t>
            </a:r>
            <a:r>
              <a:rPr lang="ko-KR" altLang="en-US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컨퍼런스에서</a:t>
            </a:r>
            <a:endParaRPr lang="en-US" altLang="ko-KR" sz="16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600" b="1" kern="0" dirty="0" err="1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석학 </a:t>
            </a:r>
            <a:r>
              <a:rPr lang="en-US" altLang="ko-KR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352</a:t>
            </a:r>
            <a:r>
              <a:rPr lang="ko-KR" altLang="en-US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 대상으로 </a:t>
            </a:r>
            <a:r>
              <a:rPr lang="en-US" altLang="ko-KR" sz="1600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Survey</a:t>
            </a:r>
            <a:endParaRPr lang="ko-KR" altLang="en-US" sz="1600" b="1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692696"/>
            <a:ext cx="4775655" cy="5544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5496311" y="1340768"/>
            <a:ext cx="4209217" cy="157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600" b="1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“When Will AI Exceed Human Performance?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(AI</a:t>
            </a:r>
            <a:r>
              <a:rPr lang="ko-KR" altLang="en-US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언제 인간의 능력을 넘어설까</a:t>
            </a:r>
            <a:r>
              <a:rPr lang="en-US" altLang="ko-KR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?)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i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Evidence from AI Experts”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(AI </a:t>
            </a:r>
            <a:r>
              <a:rPr lang="ko-KR" altLang="en-US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전문가에게 물어</a:t>
            </a:r>
            <a:r>
              <a:rPr lang="ko-KR" altLang="en-US" sz="1600" b="1" i="1" kern="0" dirty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봄</a:t>
            </a:r>
            <a:r>
              <a:rPr lang="en-US" altLang="ko-KR" sz="1600" b="1" i="1" kern="0" dirty="0" smtClean="0">
                <a:solidFill>
                  <a:schemeClr val="bg1">
                    <a:lumMod val="6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600" b="1" i="1" kern="0" dirty="0" smtClean="0">
              <a:solidFill>
                <a:schemeClr val="bg1">
                  <a:lumMod val="6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45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분야별 알고리즘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최고수준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104637" y="879060"/>
            <a:ext cx="7617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hlinkClick r:id="rId2"/>
              </a:rPr>
              <a:t>https://</a:t>
            </a:r>
            <a:r>
              <a:rPr lang="ko-KR" altLang="en-US" sz="2000" dirty="0" smtClean="0">
                <a:hlinkClick r:id="rId2"/>
              </a:rPr>
              <a:t>www.eff.org/files/AI-progress-metrics.html#Generalisation-and-Transfer-Learning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230" y="1982978"/>
            <a:ext cx="2880320" cy="34632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14" y="1988840"/>
            <a:ext cx="4560507" cy="39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머신러닝</a:t>
            </a:r>
            <a:r>
              <a:rPr lang="en-US" altLang="ko-KR" dirty="0"/>
              <a:t>/</a:t>
            </a:r>
            <a:r>
              <a:rPr lang="ko-KR" altLang="en-US" dirty="0" err="1" smtClean="0"/>
              <a:t>딥러닝으로</a:t>
            </a:r>
            <a:r>
              <a:rPr lang="ko-KR" altLang="en-US" dirty="0" smtClean="0"/>
              <a:t> 할 수 있는 일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050" name="Picture 2" descr="deep learning regressi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" y="1471157"/>
            <a:ext cx="3438578" cy="289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819163" y="1206543"/>
            <a:ext cx="2251950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Regression (</a:t>
            </a:r>
            <a:r>
              <a:rPr lang="ko-KR" altLang="en-US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회귀 </a:t>
            </a:r>
            <a:r>
              <a:rPr lang="en-US" altLang="ko-KR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b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052" name="Picture 4" descr="deep learning monkey classification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84" y="1695062"/>
            <a:ext cx="3176542" cy="26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3968105" y="1206543"/>
            <a:ext cx="2441104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Classification (</a:t>
            </a:r>
            <a:r>
              <a:rPr lang="ko-KR" altLang="en-US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분류</a:t>
            </a:r>
            <a:r>
              <a:rPr lang="en-US" altLang="ko-KR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b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056" name="Picture 8" descr="deep learning clustering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5"/>
          <a:stretch/>
        </p:blipFill>
        <p:spPr bwMode="auto">
          <a:xfrm>
            <a:off x="6838317" y="1695062"/>
            <a:ext cx="3035610" cy="236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 bwMode="auto">
          <a:xfrm>
            <a:off x="7300521" y="1206543"/>
            <a:ext cx="2094856" cy="40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Clustering (</a:t>
            </a:r>
            <a:r>
              <a:rPr lang="ko-KR" altLang="en-US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구분</a:t>
            </a:r>
            <a:r>
              <a:rPr lang="en-US" altLang="ko-KR" sz="2000" b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2000" b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7174739" y="4598579"/>
            <a:ext cx="2535682" cy="120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유사한 성질의 </a:t>
            </a:r>
            <a:r>
              <a:rPr lang="ko-KR" altLang="en-US" sz="12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데이터끼리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그룹핑</a:t>
            </a:r>
            <a:endParaRPr lang="en-US" altLang="ko-KR" sz="12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이상탐지</a:t>
            </a: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추천시스템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등에 응용</a:t>
            </a:r>
            <a:endParaRPr lang="en-US" altLang="ko-KR" sz="12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딥러닝의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전처리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차원축소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등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</a:t>
            </a:r>
            <a:endParaRPr lang="en-US" altLang="ko-KR" sz="12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주로</a:t>
            </a:r>
            <a:r>
              <a:rPr lang="en-US" altLang="ko-KR" sz="12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많이 사용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94346" y="4585711"/>
            <a:ext cx="3301917" cy="64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b="0" u="sng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연속적인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상관관계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새로운 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 추론</a:t>
            </a:r>
            <a:endParaRPr lang="en-US" altLang="ko-KR" sz="12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주가예측</a:t>
            </a: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날씨예보</a:t>
            </a: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주택가격 예측 등에 응용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3542603" y="4575265"/>
            <a:ext cx="3343596" cy="64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b="0" u="sng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불연속적인</a:t>
            </a:r>
            <a:r>
              <a:rPr lang="ko-KR" altLang="en-US" sz="12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상관관계에서 새로운 대상을 분류</a:t>
            </a:r>
            <a:endParaRPr lang="en-US" altLang="ko-KR" sz="12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Binomial(1/0)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Multinomial(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다중</a:t>
            </a:r>
            <a:r>
              <a:rPr lang="en-US" altLang="ko-KR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구분</a:t>
            </a:r>
            <a:endParaRPr lang="en-US" altLang="ko-KR" sz="12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2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방법의 분류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이등변 삼각형 9"/>
          <p:cNvSpPr/>
          <p:nvPr/>
        </p:nvSpPr>
        <p:spPr bwMode="auto">
          <a:xfrm>
            <a:off x="3621275" y="1462131"/>
            <a:ext cx="2860656" cy="1945376"/>
          </a:xfrm>
          <a:prstGeom prst="triangl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 bwMode="auto">
          <a:xfrm>
            <a:off x="2190947" y="3407507"/>
            <a:ext cx="2860656" cy="1945376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 bwMode="auto">
          <a:xfrm>
            <a:off x="5051603" y="3407507"/>
            <a:ext cx="2860656" cy="1945376"/>
          </a:xfrm>
          <a:prstGeom prst="triangle">
            <a:avLst/>
          </a:prstGeom>
          <a:solidFill>
            <a:srgbClr val="66CCFF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776549" y="2290191"/>
            <a:ext cx="2550109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sz="2000" b="1" kern="0" dirty="0" smtClean="0">
                <a:solidFill>
                  <a:srgbClr val="0070C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지도 학습</a:t>
            </a:r>
            <a:endParaRPr lang="en-US" altLang="ko-KR" sz="2000" b="1" kern="0" dirty="0" smtClean="0">
              <a:solidFill>
                <a:srgbClr val="0070C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 latinLnBrk="0"/>
            <a:r>
              <a:rPr lang="en-US" altLang="ko-KR" sz="2000" b="1" kern="0" dirty="0" smtClean="0"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Supervised Learning</a:t>
            </a:r>
            <a:endParaRPr lang="ko-KR" altLang="en-US" sz="2000" b="1" kern="0" dirty="0" smtClean="0">
              <a:solidFill>
                <a:srgbClr val="C0000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214339" y="4405165"/>
            <a:ext cx="2845061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2000" b="1" ker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비지도 학습</a:t>
            </a:r>
            <a:r>
              <a:rPr lang="en-US" altLang="ko-KR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(</a:t>
            </a:r>
            <a:r>
              <a:rPr lang="ko-KR" altLang="en-US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자율</a:t>
            </a:r>
            <a:r>
              <a:rPr lang="en-US" altLang="ko-KR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lang="ko-KR" altLang="en-US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학습</a:t>
            </a:r>
            <a:r>
              <a:rPr lang="en-US" altLang="ko-KR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)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Unsupervised Learning</a:t>
            </a:r>
            <a:endParaRPr lang="ko-KR" altLang="en-US" dirty="0">
              <a:solidFill>
                <a:srgbClr val="C0000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058661" y="4380195"/>
            <a:ext cx="3029407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latinLnBrk="0">
              <a:defRPr sz="2000" b="1" ker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algn="ctr"/>
            <a:r>
              <a:rPr lang="ko-KR" altLang="en-US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강화 학습</a:t>
            </a:r>
            <a:endParaRPr lang="en-US" altLang="ko-KR" dirty="0" smtClean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/>
            <a:r>
              <a:rPr lang="en-US" altLang="ko-KR" dirty="0" smtClean="0">
                <a:solidFill>
                  <a:srgbClr val="C0000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Reinforcement Learning</a:t>
            </a:r>
            <a:endParaRPr lang="ko-KR" altLang="en-US" dirty="0">
              <a:solidFill>
                <a:srgbClr val="C0000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817096" y="1581262"/>
            <a:ext cx="3774803" cy="106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‘Feature(</a:t>
            </a:r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입력값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)/Label(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)’ 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데이터로 학습</a:t>
            </a:r>
            <a:endParaRPr lang="en-US" altLang="ko-KR" sz="14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결과를 예측하는데 활용</a:t>
            </a:r>
            <a:endParaRPr lang="en-US" altLang="ko-KR" sz="14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상업적 활용 중인 </a:t>
            </a:r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딥러닝은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99% </a:t>
            </a:r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지도학습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7476" y="3617451"/>
            <a:ext cx="3370846" cy="106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Feature(</a:t>
            </a:r>
            <a:r>
              <a:rPr lang="ko-KR" altLang="en-US" sz="14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입력값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만으로 학습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(No labels)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데이터의 </a:t>
            </a:r>
            <a:r>
              <a: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Structure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찾는데 활용</a:t>
            </a:r>
            <a:endParaRPr lang="en-US" altLang="ko-KR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발전하면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진정한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인공지능</a:t>
            </a:r>
            <a:endParaRPr lang="en-US" altLang="ko-KR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77476" y="1304034"/>
            <a:ext cx="4665974" cy="2439291"/>
            <a:chOff x="77476" y="1304034"/>
            <a:chExt cx="4665974" cy="243929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76" y="1889096"/>
              <a:ext cx="3587855" cy="1161887"/>
            </a:xfrm>
            <a:prstGeom prst="rect">
              <a:avLst/>
            </a:prstGeom>
          </p:spPr>
        </p:pic>
        <p:sp>
          <p:nvSpPr>
            <p:cNvPr id="21" name="모서리가 둥근 직사각형 20"/>
            <p:cNvSpPr/>
            <p:nvPr/>
          </p:nvSpPr>
          <p:spPr bwMode="auto">
            <a:xfrm>
              <a:off x="77476" y="1778481"/>
              <a:ext cx="2499143" cy="1332318"/>
            </a:xfrm>
            <a:prstGeom prst="roundRect">
              <a:avLst/>
            </a:prstGeom>
            <a:noFill/>
            <a:ln w="1905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613166" y="1778481"/>
              <a:ext cx="1052166" cy="1332318"/>
            </a:xfrm>
            <a:prstGeom prst="roundRect">
              <a:avLst/>
            </a:prstGeom>
            <a:noFill/>
            <a:ln w="1905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fontAlgn="base" latinLnBrk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b="1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6" name="자유형 35"/>
            <p:cNvSpPr/>
            <p:nvPr/>
          </p:nvSpPr>
          <p:spPr bwMode="auto">
            <a:xfrm>
              <a:off x="1666875" y="1304034"/>
              <a:ext cx="3076575" cy="572391"/>
            </a:xfrm>
            <a:custGeom>
              <a:avLst/>
              <a:gdLst>
                <a:gd name="connsiteX0" fmla="*/ 0 w 3076575"/>
                <a:gd name="connsiteY0" fmla="*/ 467616 h 572391"/>
                <a:gd name="connsiteX1" fmla="*/ 1362075 w 3076575"/>
                <a:gd name="connsiteY1" fmla="*/ 891 h 572391"/>
                <a:gd name="connsiteX2" fmla="*/ 3076575 w 3076575"/>
                <a:gd name="connsiteY2" fmla="*/ 572391 h 57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6575" h="572391">
                  <a:moveTo>
                    <a:pt x="0" y="467616"/>
                  </a:moveTo>
                  <a:cubicBezTo>
                    <a:pt x="424656" y="225522"/>
                    <a:pt x="849313" y="-16571"/>
                    <a:pt x="1362075" y="891"/>
                  </a:cubicBezTo>
                  <a:cubicBezTo>
                    <a:pt x="1874837" y="18353"/>
                    <a:pt x="2475706" y="295372"/>
                    <a:pt x="3076575" y="572391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8" name="자유형 37"/>
            <p:cNvSpPr/>
            <p:nvPr/>
          </p:nvSpPr>
          <p:spPr bwMode="auto">
            <a:xfrm>
              <a:off x="2990850" y="3114675"/>
              <a:ext cx="352425" cy="628650"/>
            </a:xfrm>
            <a:custGeom>
              <a:avLst/>
              <a:gdLst>
                <a:gd name="connsiteX0" fmla="*/ 0 w 352425"/>
                <a:gd name="connsiteY0" fmla="*/ 0 h 628650"/>
                <a:gd name="connsiteX1" fmla="*/ 66675 w 352425"/>
                <a:gd name="connsiteY1" fmla="*/ 419100 h 628650"/>
                <a:gd name="connsiteX2" fmla="*/ 352425 w 352425"/>
                <a:gd name="connsiteY2" fmla="*/ 628650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2425" h="628650">
                  <a:moveTo>
                    <a:pt x="0" y="0"/>
                  </a:moveTo>
                  <a:cubicBezTo>
                    <a:pt x="3969" y="157162"/>
                    <a:pt x="7938" y="314325"/>
                    <a:pt x="66675" y="419100"/>
                  </a:cubicBezTo>
                  <a:cubicBezTo>
                    <a:pt x="125412" y="523875"/>
                    <a:pt x="238918" y="576262"/>
                    <a:pt x="352425" y="628650"/>
                  </a:cubicBezTo>
                </a:path>
              </a:pathLst>
            </a:cu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382222" y="3444365"/>
            <a:ext cx="2504728" cy="2491846"/>
            <a:chOff x="7401272" y="3444365"/>
            <a:chExt cx="2504728" cy="2491846"/>
          </a:xfrm>
        </p:grpSpPr>
        <p:sp>
          <p:nvSpPr>
            <p:cNvPr id="18" name="TextBox 17"/>
            <p:cNvSpPr txBox="1"/>
            <p:nvPr/>
          </p:nvSpPr>
          <p:spPr bwMode="auto">
            <a:xfrm>
              <a:off x="7401272" y="3444365"/>
              <a:ext cx="2431486" cy="1064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>
                <a:lnSpc>
                  <a:spcPct val="150000"/>
                </a:lnSpc>
              </a:pPr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</a:t>
              </a:r>
              <a:r>
                <a:rPr lang="ko-KR" altLang="en-US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지연된 </a:t>
              </a:r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Reward</a:t>
              </a:r>
              <a:r>
                <a:rPr lang="ko-KR" altLang="en-US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로 학습</a:t>
              </a:r>
              <a:endParaRPr lang="en-US" altLang="ko-KR" sz="14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latinLnBrk="0">
                <a:lnSpc>
                  <a:spcPct val="150000"/>
                </a:lnSpc>
              </a:pPr>
              <a:r>
                <a:rPr lang="en-US" altLang="ko-KR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</a:t>
              </a:r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Action</a:t>
              </a:r>
              <a:r>
                <a:rPr lang="ko-KR" altLang="en-US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을 의사결정하는 로봇</a:t>
              </a:r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latinLnBrk="0">
                <a:lnSpc>
                  <a:spcPct val="150000"/>
                </a:lnSpc>
              </a:pPr>
              <a:r>
                <a:rPr lang="en-US" altLang="ko-KR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</a:t>
              </a:r>
              <a:r>
                <a:rPr lang="ko-KR" altLang="en-US" sz="1400" b="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자율주행</a:t>
              </a:r>
              <a:r>
                <a:rPr lang="en-US" altLang="ko-KR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400" kern="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게임 등에 활용</a:t>
              </a:r>
              <a:endPara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3080" name="Picture 8" descr="reinforcement learning robot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52" r="3209"/>
            <a:stretch/>
          </p:blipFill>
          <p:spPr bwMode="auto">
            <a:xfrm>
              <a:off x="8194479" y="4624282"/>
              <a:ext cx="1711521" cy="131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93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6192118" cy="372258"/>
          </a:xfrm>
        </p:spPr>
        <p:txBody>
          <a:bodyPr/>
          <a:lstStyle/>
          <a:p>
            <a:r>
              <a:rPr lang="en-US" altLang="ko-KR" dirty="0" smtClean="0"/>
              <a:t>Supervised Learning vs Unsupervised Learning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6" name="Picture 2" descr="George-Clooney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692696"/>
            <a:ext cx="9021872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eep learning cancer diagnosis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3" y="1624732"/>
            <a:ext cx="508648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048" y="1556792"/>
            <a:ext cx="4176464" cy="4085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337375" y="1840756"/>
            <a:ext cx="690625" cy="26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100" b="0" ker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병리학자</a:t>
            </a:r>
            <a:endParaRPr lang="ko-KR" altLang="en-US" sz="11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</a:t>
            </a:r>
            <a:r>
              <a:rPr lang="en-US" altLang="ko-KR" dirty="0" smtClean="0"/>
              <a:t>#1 IBM</a:t>
            </a:r>
            <a:r>
              <a:rPr lang="ko-KR" altLang="en-US" dirty="0" smtClean="0"/>
              <a:t>의 암 진단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3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-126" r="24195" b="50596"/>
          <a:stretch/>
        </p:blipFill>
        <p:spPr>
          <a:xfrm>
            <a:off x="272480" y="1628800"/>
            <a:ext cx="9418183" cy="35634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745088" y="6106903"/>
            <a:ext cx="4320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http://cs.stanford.edu/people/karpathy/deepimagesent/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73050" y="116632"/>
            <a:ext cx="7920310" cy="3722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/>
            <a:r>
              <a:rPr lang="ko-KR" altLang="en-US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사례</a:t>
            </a:r>
            <a:r>
              <a:rPr lang="en-US" altLang="ko-KR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#2 </a:t>
            </a:r>
            <a:r>
              <a:rPr lang="ko-KR" altLang="en-US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이미지 </a:t>
            </a:r>
            <a:r>
              <a:rPr lang="ko-KR" altLang="en-US" sz="2000" kern="0" dirty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설명 </a:t>
            </a:r>
            <a:r>
              <a:rPr lang="ko-KR" altLang="en-US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자동생성 </a:t>
            </a:r>
            <a:r>
              <a:rPr lang="en-US" altLang="ko-KR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(Image Captioning)</a:t>
            </a:r>
            <a:endParaRPr lang="ko-KR" altLang="en-US" sz="2000" kern="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48" y="1201276"/>
            <a:ext cx="6025816" cy="423627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745088" y="6309767"/>
            <a:ext cx="37444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https://youtu.be/CPE6nKnhR8E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745088" y="6512630"/>
            <a:ext cx="226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https://youtu.be/9TEJC5fXnu8</a:t>
            </a:r>
          </a:p>
        </p:txBody>
      </p:sp>
    </p:spTree>
    <p:extLst>
      <p:ext uri="{BB962C8B-B14F-4D97-AF65-F5344CB8AC3E}">
        <p14:creationId xmlns:p14="http://schemas.microsoft.com/office/powerpoint/2010/main" val="355132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3050" y="116632"/>
            <a:ext cx="7920310" cy="37225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chemeClr val="bg1"/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/>
            <a:r>
              <a:rPr lang="ko-KR" altLang="en-US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사례</a:t>
            </a:r>
            <a:r>
              <a:rPr lang="en-US" altLang="ko-KR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#3 </a:t>
            </a:r>
            <a:r>
              <a:rPr lang="ko-KR" altLang="en-US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자율주행 자동차 </a:t>
            </a:r>
            <a:r>
              <a:rPr lang="en-US" altLang="ko-KR" sz="20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(Self-driving Car)</a:t>
            </a:r>
            <a:endParaRPr lang="ko-KR" altLang="en-US" sz="2000" kern="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4707448"/>
            <a:ext cx="4824536" cy="1609583"/>
          </a:xfrm>
          <a:prstGeom prst="rect">
            <a:avLst/>
          </a:prstGeom>
        </p:spPr>
      </p:pic>
      <p:pic>
        <p:nvPicPr>
          <p:cNvPr id="3074" name="Picture 2" descr="self driving ca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13068"/>
          <a:stretch/>
        </p:blipFill>
        <p:spPr bwMode="auto">
          <a:xfrm>
            <a:off x="6227570" y="1598904"/>
            <a:ext cx="3678430" cy="272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vidia lidar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082632"/>
            <a:ext cx="5935871" cy="323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7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)Self-driving Car Engineer </a:t>
            </a:r>
            <a:r>
              <a:rPr lang="ko-KR" altLang="en-US" dirty="0" smtClean="0"/>
              <a:t>교육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4488" y="908720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err="1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Udacity</a:t>
            </a:r>
            <a:r>
              <a:rPr lang="en-US" altLang="ko-KR" sz="200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Self-driving Car Engineer Nano Degree</a:t>
            </a:r>
          </a:p>
          <a:p>
            <a:r>
              <a:rPr lang="ko-KR" altLang="en-US" sz="1400" dirty="0" smtClean="0"/>
              <a:t>https</a:t>
            </a:r>
            <a:r>
              <a:rPr lang="ko-KR" altLang="en-US" sz="1400" dirty="0"/>
              <a:t>://www.udacity.com/course/self-driving-car-engineer-nanodegree--</a:t>
            </a:r>
            <a:r>
              <a:rPr lang="ko-KR" altLang="en-US" sz="1400" dirty="0" smtClean="0"/>
              <a:t>nd013</a:t>
            </a:r>
            <a:endParaRPr lang="en-US" altLang="ko-KR" sz="1400" dirty="0" smtClean="0"/>
          </a:p>
          <a:p>
            <a:r>
              <a:rPr lang="en-US" altLang="ko-KR" sz="1400" dirty="0" smtClean="0"/>
              <a:t>3</a:t>
            </a:r>
            <a:r>
              <a:rPr lang="ko-KR" altLang="en-US" sz="1400" dirty="0" smtClean="0"/>
              <a:t>학기 과정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학기당 </a:t>
            </a:r>
            <a:r>
              <a:rPr lang="en-US" altLang="ko-KR" sz="1400" dirty="0" smtClean="0"/>
              <a:t>$800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2780928"/>
            <a:ext cx="3217073" cy="9811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4488" y="2165375"/>
            <a:ext cx="404249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Training Simulator</a:t>
            </a:r>
          </a:p>
          <a:p>
            <a:r>
              <a:rPr lang="ko-KR" altLang="en-US" sz="1400" dirty="0" smtClean="0"/>
              <a:t>https</a:t>
            </a:r>
            <a:r>
              <a:rPr lang="ko-KR" altLang="en-US" sz="1400" dirty="0"/>
              <a:t>://github.com/udacity/self-driving-car-sim</a:t>
            </a:r>
          </a:p>
        </p:txBody>
      </p:sp>
      <p:pic>
        <p:nvPicPr>
          <p:cNvPr id="2050" name="Picture 2" descr="udacity self driving car simulato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780928"/>
            <a:ext cx="5472396" cy="307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4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 </a:t>
            </a:r>
            <a:r>
              <a:rPr lang="en-US" altLang="ko-KR" dirty="0" smtClean="0"/>
              <a:t>#4 </a:t>
            </a:r>
            <a:r>
              <a:rPr lang="ko-KR" altLang="en-US" dirty="0" smtClean="0"/>
              <a:t>음성 비서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40" y="4377131"/>
            <a:ext cx="2286488" cy="1080120"/>
          </a:xfrm>
          <a:prstGeom prst="rect">
            <a:avLst/>
          </a:prstGeom>
        </p:spPr>
      </p:pic>
      <p:pic>
        <p:nvPicPr>
          <p:cNvPr id="1036" name="Picture 12" descr="시리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605" y="4348581"/>
            <a:ext cx="180020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iga geni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1839838"/>
            <a:ext cx="2374144" cy="15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ds.joins.com/news/component/htmlphoto_mmdata/201706/08/ea2276ad-61a1-4bde-a4a5-b47ffaa645d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52736"/>
            <a:ext cx="4353959" cy="508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277372" y="6412786"/>
            <a:ext cx="3628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http://mnews.joins.com/article/21646227#home</a:t>
            </a:r>
          </a:p>
        </p:txBody>
      </p:sp>
    </p:spTree>
    <p:extLst>
      <p:ext uri="{BB962C8B-B14F-4D97-AF65-F5344CB8AC3E}">
        <p14:creationId xmlns:p14="http://schemas.microsoft.com/office/powerpoint/2010/main" val="123825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함께 나눌 주제</a:t>
            </a:r>
            <a:r>
              <a:rPr lang="en-US" altLang="ko-KR" dirty="0" smtClean="0"/>
              <a:t>: </a:t>
            </a:r>
            <a:r>
              <a:rPr lang="ko-KR" altLang="en-US" dirty="0"/>
              <a:t>딥 러닝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 rot="21011407">
            <a:off x="1436875" y="1947818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머리 아픈 수학공식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rot="950779">
            <a:off x="4825528" y="2056895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어려운 이론 설명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21407038">
            <a:off x="3155208" y="2612974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알고리즘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Picture 8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7" y="1719424"/>
            <a:ext cx="1294334" cy="13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1640632" y="3872112"/>
            <a:ext cx="6477510" cy="1573112"/>
            <a:chOff x="2072680" y="3730906"/>
            <a:chExt cx="6043218" cy="1467641"/>
          </a:xfrm>
        </p:grpSpPr>
        <p:grpSp>
          <p:nvGrpSpPr>
            <p:cNvPr id="25" name="그룹 24"/>
            <p:cNvGrpSpPr/>
            <p:nvPr/>
          </p:nvGrpSpPr>
          <p:grpSpPr>
            <a:xfrm>
              <a:off x="2072680" y="3813717"/>
              <a:ext cx="5940685" cy="1384830"/>
              <a:chOff x="2444255" y="3786691"/>
              <a:chExt cx="5940685" cy="138483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709019" y="3798721"/>
                <a:ext cx="3675921" cy="1242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600" b="1" dirty="0">
                    <a:solidFill>
                      <a:srgbClr val="00206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For Beginners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600" b="1" dirty="0">
                    <a:solidFill>
                      <a:srgbClr val="00206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For Big Picture</a:t>
                </a:r>
                <a:endParaRPr lang="ko-KR" altLang="en-US" sz="2600" b="1" dirty="0"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28" name="Picture 4" descr="do not worry에 대한 이미지 검색결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4255" y="3786691"/>
                <a:ext cx="1846440" cy="1384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10" descr="관련 이미지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89" y="3730906"/>
              <a:ext cx="1343609" cy="1331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85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ko-KR" altLang="en-US" dirty="0"/>
              <a:t>사례 </a:t>
            </a:r>
            <a:r>
              <a:rPr lang="en-US" altLang="ko-KR" dirty="0" smtClean="0"/>
              <a:t>#5 </a:t>
            </a:r>
            <a:r>
              <a:rPr lang="ko-KR" altLang="en-US" dirty="0" smtClean="0"/>
              <a:t>품질 예측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일본 </a:t>
            </a:r>
            <a:r>
              <a:rPr lang="en-US" altLang="ko-KR" dirty="0" smtClean="0"/>
              <a:t>NTT-</a:t>
            </a:r>
            <a:r>
              <a:rPr lang="ko-KR" altLang="en-US" dirty="0" err="1" smtClean="0"/>
              <a:t>미쓰이화학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692696"/>
            <a:ext cx="5434917" cy="35148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85048" y="6453336"/>
            <a:ext cx="4320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http://www.seminartoday.net/news/articleView.html?idxno=5832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6" y="4304954"/>
            <a:ext cx="5434917" cy="2004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6177136" y="1312892"/>
            <a:ext cx="3274666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화학 플랜트의 </a:t>
            </a:r>
            <a:r>
              <a:rPr lang="ko-KR" altLang="en-US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가스 생산 품질 </a:t>
            </a:r>
            <a:r>
              <a:rPr lang="ko-KR" altLang="en-US" b="1" kern="0" dirty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</a:t>
            </a:r>
            <a:r>
              <a:rPr lang="ko-KR" altLang="en-US" b="1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측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6003084" y="1844824"/>
            <a:ext cx="3925550" cy="258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NTT</a:t>
            </a:r>
            <a:r>
              <a:rPr lang="ko-KR" altLang="en-US" kern="0" dirty="0" err="1" smtClean="0">
                <a:latin typeface="+mn-ea"/>
              </a:rPr>
              <a:t>컴의</a:t>
            </a:r>
            <a:r>
              <a:rPr lang="ko-KR" altLang="en-US" kern="0" dirty="0" smtClean="0">
                <a:latin typeface="+mn-ea"/>
              </a:rPr>
              <a:t> </a:t>
            </a:r>
            <a:r>
              <a:rPr lang="ko-KR" altLang="en-US" dirty="0" err="1" smtClean="0"/>
              <a:t>코레보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corevo</a:t>
            </a:r>
            <a:r>
              <a:rPr lang="en-US" altLang="ko-KR" dirty="0"/>
              <a:t>™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기반</a:t>
            </a:r>
            <a:endParaRPr lang="en-US" altLang="ko-KR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Input: </a:t>
            </a:r>
            <a:r>
              <a:rPr lang="ko-KR" altLang="en-US" kern="0" dirty="0" smtClean="0">
                <a:latin typeface="+mn-ea"/>
              </a:rPr>
              <a:t>온도</a:t>
            </a:r>
            <a:r>
              <a:rPr lang="en-US" altLang="ko-KR" kern="0" dirty="0" smtClean="0">
                <a:latin typeface="+mn-ea"/>
              </a:rPr>
              <a:t>, </a:t>
            </a:r>
            <a:r>
              <a:rPr lang="ko-KR" altLang="en-US" kern="0" dirty="0" smtClean="0">
                <a:latin typeface="+mn-ea"/>
              </a:rPr>
              <a:t>압력 등 </a:t>
            </a:r>
            <a:r>
              <a:rPr lang="en-US" altLang="ko-KR" kern="0" dirty="0" smtClean="0">
                <a:solidFill>
                  <a:srgbClr val="0070C0"/>
                </a:solidFill>
                <a:latin typeface="+mn-ea"/>
              </a:rPr>
              <a:t>51</a:t>
            </a:r>
            <a:r>
              <a:rPr lang="ko-KR" altLang="en-US" kern="0" dirty="0" smtClean="0">
                <a:solidFill>
                  <a:srgbClr val="0070C0"/>
                </a:solidFill>
                <a:latin typeface="+mn-ea"/>
              </a:rPr>
              <a:t>가지</a:t>
            </a:r>
            <a:endParaRPr lang="en-US" altLang="ko-KR" kern="0" dirty="0" smtClean="0">
              <a:solidFill>
                <a:srgbClr val="0070C0"/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Output: </a:t>
            </a:r>
            <a:r>
              <a:rPr lang="ko-KR" altLang="en-US" kern="0" dirty="0" smtClean="0">
                <a:latin typeface="+mn-ea"/>
              </a:rPr>
              <a:t>가스 농도</a:t>
            </a:r>
            <a:r>
              <a:rPr lang="en-US" altLang="ko-KR" kern="0" dirty="0" smtClean="0">
                <a:latin typeface="+mn-ea"/>
              </a:rPr>
              <a:t>(</a:t>
            </a:r>
            <a:r>
              <a:rPr lang="en-US" altLang="ko-KR" kern="0" dirty="0" smtClean="0">
                <a:solidFill>
                  <a:srgbClr val="0070C0"/>
                </a:solidFill>
                <a:latin typeface="+mn-ea"/>
              </a:rPr>
              <a:t>20</a:t>
            </a:r>
            <a:r>
              <a:rPr lang="ko-KR" altLang="en-US" kern="0" dirty="0" smtClean="0">
                <a:solidFill>
                  <a:srgbClr val="0070C0"/>
                </a:solidFill>
                <a:latin typeface="+mn-ea"/>
              </a:rPr>
              <a:t>분전 예측</a:t>
            </a:r>
            <a:r>
              <a:rPr lang="en-US" altLang="ko-KR" kern="0" dirty="0" smtClean="0">
                <a:latin typeface="+mn-ea"/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</a:t>
            </a:r>
            <a:r>
              <a:rPr lang="ko-KR" altLang="en-US" kern="0" dirty="0" smtClean="0">
                <a:latin typeface="+mn-ea"/>
              </a:rPr>
              <a:t>정확도</a:t>
            </a:r>
            <a:r>
              <a:rPr lang="en-US" altLang="ko-KR" kern="0" dirty="0" smtClean="0">
                <a:latin typeface="+mn-ea"/>
              </a:rPr>
              <a:t>: </a:t>
            </a:r>
            <a:r>
              <a:rPr lang="en-US" altLang="ko-KR" kern="0" dirty="0" smtClean="0">
                <a:solidFill>
                  <a:srgbClr val="0070C0"/>
                </a:solidFill>
                <a:latin typeface="+mn-ea"/>
              </a:rPr>
              <a:t>±3%</a:t>
            </a:r>
            <a:r>
              <a:rPr lang="en-US" altLang="ko-KR" kern="0" dirty="0" smtClean="0">
                <a:latin typeface="+mn-ea"/>
              </a:rPr>
              <a:t> </a:t>
            </a:r>
            <a:r>
              <a:rPr lang="ko-KR" altLang="en-US" kern="0" dirty="0" smtClean="0">
                <a:latin typeface="+mn-ea"/>
              </a:rPr>
              <a:t>이내</a:t>
            </a:r>
            <a:endParaRPr lang="en-US" altLang="ko-KR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</a:t>
            </a:r>
            <a:r>
              <a:rPr lang="ko-KR" altLang="en-US" kern="0" dirty="0" smtClean="0">
                <a:latin typeface="+mn-ea"/>
              </a:rPr>
              <a:t>제품 품질 이상 조기 발견 및 예방</a:t>
            </a:r>
            <a:endParaRPr lang="en-US" altLang="ko-KR" kern="0" dirty="0" smtClean="0"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altLang="ko-KR" kern="0" dirty="0" smtClean="0">
                <a:latin typeface="+mn-ea"/>
              </a:rPr>
              <a:t>- </a:t>
            </a:r>
            <a:r>
              <a:rPr lang="ko-KR" altLang="en-US" kern="0" dirty="0" smtClean="0">
                <a:latin typeface="+mn-ea"/>
              </a:rPr>
              <a:t>센서</a:t>
            </a:r>
            <a:r>
              <a:rPr lang="en-US" altLang="ko-KR" kern="0" dirty="0" smtClean="0">
                <a:latin typeface="+mn-ea"/>
              </a:rPr>
              <a:t>/</a:t>
            </a:r>
            <a:r>
              <a:rPr lang="ko-KR" altLang="en-US" kern="0" dirty="0" err="1" smtClean="0">
                <a:latin typeface="+mn-ea"/>
              </a:rPr>
              <a:t>측정기구</a:t>
            </a:r>
            <a:r>
              <a:rPr lang="ko-KR" altLang="en-US" kern="0" dirty="0" smtClean="0">
                <a:latin typeface="+mn-ea"/>
              </a:rPr>
              <a:t> 오류 탐지 가능</a:t>
            </a:r>
          </a:p>
        </p:txBody>
      </p:sp>
    </p:spTree>
    <p:extLst>
      <p:ext uri="{BB962C8B-B14F-4D97-AF65-F5344CB8AC3E}">
        <p14:creationId xmlns:p14="http://schemas.microsoft.com/office/powerpoint/2010/main" val="26438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pic>
        <p:nvPicPr>
          <p:cNvPr id="5122" name="Picture 2" descr="history of neural networ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0" y="1268760"/>
            <a:ext cx="9913640" cy="465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26889" y="6021288"/>
            <a:ext cx="4479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더 </a:t>
            </a:r>
            <a:r>
              <a:rPr lang="ko-KR" altLang="en-US" sz="1400" smtClean="0"/>
              <a:t>알기 원하시면</a:t>
            </a:r>
            <a:r>
              <a:rPr lang="en-US" altLang="ko-KR" sz="1400" dirty="0" smtClean="0"/>
              <a:t>? </a:t>
            </a:r>
            <a:r>
              <a:rPr lang="ko-KR" altLang="en-US" sz="1400" dirty="0" smtClean="0"/>
              <a:t>https</a:t>
            </a:r>
            <a:r>
              <a:rPr lang="ko-KR" altLang="en-US" sz="1400" dirty="0"/>
              <a:t>://brunch.co.kr/@kakao-it/51</a:t>
            </a:r>
          </a:p>
        </p:txBody>
      </p:sp>
    </p:spTree>
    <p:extLst>
      <p:ext uri="{BB962C8B-B14F-4D97-AF65-F5344CB8AC3E}">
        <p14:creationId xmlns:p14="http://schemas.microsoft.com/office/powerpoint/2010/main" val="6559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20310" cy="372258"/>
          </a:xfrm>
        </p:spPr>
        <p:txBody>
          <a:bodyPr/>
          <a:lstStyle/>
          <a:p>
            <a:r>
              <a:rPr lang="en-US" altLang="ko-KR" smtClean="0"/>
              <a:t>Deep Learning(Neural Network)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980728"/>
            <a:ext cx="5340395" cy="28083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3933056"/>
            <a:ext cx="4392488" cy="22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9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2360712" y="2204864"/>
            <a:ext cx="5224173" cy="31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4" y="905969"/>
            <a:ext cx="512815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- AND / OR GATE (Single Perceptron)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67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5" y="905969"/>
            <a:ext cx="433606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– XOR Problem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327368" y="2348880"/>
            <a:ext cx="7107249" cy="3132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62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5" y="905969"/>
            <a:ext cx="433606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– XOR Problem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496616" y="2060848"/>
            <a:ext cx="6984776" cy="3672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8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5" y="905969"/>
            <a:ext cx="433606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– Backpropagation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280592" y="1844824"/>
            <a:ext cx="7272808" cy="3960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50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5" y="905969"/>
            <a:ext cx="433606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– Backpropagation Problem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424608" y="1916832"/>
            <a:ext cx="7083967" cy="4103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054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인공신경망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544925" y="905969"/>
            <a:ext cx="433606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b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12700" latinLnBrk="0">
              <a:spcBef>
                <a:spcPts val="100"/>
              </a:spcBef>
            </a:pPr>
            <a:r>
              <a:rPr lang="en-US" kern="0" smtClean="0">
                <a:solidFill>
                  <a:schemeClr val="tx1"/>
                </a:solidFill>
                <a:latin typeface="Gill Sans MT"/>
                <a:cs typeface="Gill Sans MT"/>
              </a:rPr>
              <a:t>NN – Backpropagation Problem</a:t>
            </a:r>
            <a:endParaRPr lang="en-US" kern="0" dirty="0">
              <a:solidFill>
                <a:schemeClr val="tx1"/>
              </a:solidFill>
              <a:latin typeface="Gill Sans MT"/>
              <a:cs typeface="Gill Sans MT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712640" y="1916832"/>
            <a:ext cx="6530926" cy="4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err="1" smtClean="0"/>
              <a:t>대천왕</a:t>
            </a:r>
            <a:endParaRPr lang="ko-KR" altLang="en-US" dirty="0"/>
          </a:p>
        </p:txBody>
      </p:sp>
      <p:pic>
        <p:nvPicPr>
          <p:cNvPr id="2052" name="Picture 4" descr="딥러닝 4대천왕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692696"/>
            <a:ext cx="7383094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3249659" y="1412776"/>
            <a:ext cx="1609127" cy="4645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2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Geoffrey Hinton</a:t>
            </a:r>
          </a:p>
          <a:p>
            <a:pPr algn="ctr" latinLnBrk="0"/>
            <a:r>
              <a:rPr lang="ko-KR" altLang="en-US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토론토대학</a:t>
            </a:r>
            <a:r>
              <a:rPr lang="en-US" altLang="ko-KR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/Google</a:t>
            </a:r>
            <a:endParaRPr lang="ko-KR" altLang="en-US" sz="1200" b="0" kern="0" dirty="0" smtClean="0">
              <a:solidFill>
                <a:srgbClr val="035AB9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445231" y="1524249"/>
            <a:ext cx="1609127" cy="4645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2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Yann </a:t>
            </a:r>
            <a:r>
              <a:rPr lang="en-US" altLang="ko-KR" sz="1200" kern="0" dirty="0" err="1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LeCun</a:t>
            </a:r>
            <a:endParaRPr lang="en-US" altLang="ko-KR" sz="1200" kern="0" dirty="0" smtClean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 latinLnBrk="0"/>
            <a:r>
              <a:rPr lang="ko-KR" altLang="en-US" sz="120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뉴욕</a:t>
            </a:r>
            <a:r>
              <a:rPr lang="ko-KR" altLang="en-US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대학</a:t>
            </a:r>
            <a:r>
              <a:rPr lang="en-US" altLang="ko-KR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/Facebook</a:t>
            </a:r>
            <a:endParaRPr lang="ko-KR" altLang="en-US" sz="1200" b="0" kern="0" dirty="0" smtClean="0">
              <a:solidFill>
                <a:srgbClr val="035AB9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024895" y="1380233"/>
            <a:ext cx="1609127" cy="4645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200" kern="0" dirty="0" err="1">
                <a:latin typeface="나눔고딕 Bold" panose="020D0804000000000000" pitchFamily="50" charset="-127"/>
                <a:ea typeface="나눔고딕 Bold" panose="020D0804000000000000" pitchFamily="50" charset="-127"/>
              </a:rPr>
              <a:t>Y</a:t>
            </a:r>
            <a:r>
              <a:rPr lang="en-US" altLang="ko-KR" sz="1200" kern="0" dirty="0" err="1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oshua</a:t>
            </a:r>
            <a:r>
              <a:rPr lang="en-US" altLang="ko-KR" sz="12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lang="en-US" altLang="ko-KR" sz="1200" kern="0" dirty="0" err="1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Bengio</a:t>
            </a:r>
            <a:endParaRPr lang="en-US" altLang="ko-KR" sz="1200" kern="0" dirty="0" smtClean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ctr" latinLnBrk="0"/>
            <a:r>
              <a:rPr lang="ko-KR" altLang="en-US" sz="1200" kern="0" dirty="0" err="1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몬트리올</a:t>
            </a:r>
            <a:r>
              <a:rPr lang="ko-KR" altLang="en-US" sz="1200" b="0" kern="0" dirty="0" err="1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</a:t>
            </a:r>
            <a:r>
              <a:rPr lang="en-US" altLang="ko-KR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/IBM,</a:t>
            </a:r>
            <a:r>
              <a:rPr lang="ko-KR" altLang="en-US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구글</a:t>
            </a:r>
          </a:p>
        </p:txBody>
      </p:sp>
      <p:sp>
        <p:nvSpPr>
          <p:cNvPr id="13" name="TextBox 12"/>
          <p:cNvSpPr txBox="1"/>
          <p:nvPr/>
        </p:nvSpPr>
        <p:spPr bwMode="auto">
          <a:xfrm>
            <a:off x="6880407" y="1412776"/>
            <a:ext cx="1672993" cy="4645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12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Andrew Y. Ng</a:t>
            </a:r>
          </a:p>
          <a:p>
            <a:pPr algn="ctr" latinLnBrk="0"/>
            <a:r>
              <a:rPr lang="ko-KR" altLang="en-US" sz="120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스탠포트</a:t>
            </a:r>
            <a:r>
              <a:rPr lang="ko-KR" altLang="en-US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대학</a:t>
            </a:r>
            <a:r>
              <a:rPr lang="en-US" altLang="ko-KR" sz="1200" b="0" kern="0" dirty="0" smtClean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/Drive.ai</a:t>
            </a:r>
            <a:endParaRPr lang="ko-KR" altLang="en-US" sz="1200" b="0" kern="0" dirty="0" smtClean="0">
              <a:solidFill>
                <a:srgbClr val="035AB9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7076931" y="6425019"/>
            <a:ext cx="280178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’14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지능정보처리시스템학회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(NIPS)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94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2480" y="116632"/>
            <a:ext cx="5472038" cy="372258"/>
          </a:xfrm>
        </p:spPr>
        <p:txBody>
          <a:bodyPr/>
          <a:lstStyle/>
          <a:p>
            <a:r>
              <a:rPr lang="en-US" altLang="ko-KR" dirty="0" smtClean="0"/>
              <a:t>Focus 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0" y="2276872"/>
            <a:ext cx="9906000" cy="101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6000" b="1" kern="0" dirty="0" smtClean="0">
                <a:solidFill>
                  <a:srgbClr val="00206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Broad      Deep</a:t>
            </a:r>
            <a:endParaRPr lang="ko-KR" altLang="en-US" sz="6000" b="1" kern="0" dirty="0" smtClean="0">
              <a:solidFill>
                <a:srgbClr val="00206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792760" y="3861048"/>
            <a:ext cx="4417607" cy="1116328"/>
            <a:chOff x="2792760" y="4544920"/>
            <a:chExt cx="4417607" cy="1116328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2792760" y="5135102"/>
              <a:ext cx="4417607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+ Deeper</a:t>
              </a:r>
              <a:r>
                <a:rPr lang="ko-KR" altLang="en-US" sz="28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를</a:t>
              </a:r>
              <a:r>
                <a:rPr lang="ko-KR" altLang="en-US" sz="2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위한 학습 가이드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2813776" y="4544920"/>
              <a:ext cx="3858159" cy="526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2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+ </a:t>
              </a:r>
              <a:r>
                <a:rPr lang="ko-KR" altLang="en-US" sz="28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경험자를 위한 소소한 팁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742855" y="2276872"/>
            <a:ext cx="6062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kern="0" dirty="0">
                <a:solidFill>
                  <a:srgbClr val="035AB9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&gt;</a:t>
            </a:r>
            <a:endParaRPr lang="ko-KR" altLang="en-US" dirty="0">
              <a:solidFill>
                <a:srgbClr val="035A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7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92318" cy="372258"/>
          </a:xfrm>
        </p:spPr>
        <p:txBody>
          <a:bodyPr/>
          <a:lstStyle/>
          <a:p>
            <a:r>
              <a:rPr lang="ko-KR" altLang="en-US" dirty="0" smtClean="0"/>
              <a:t>글로벌 </a:t>
            </a:r>
            <a:r>
              <a:rPr lang="ko-KR" altLang="en-US" dirty="0" err="1" smtClean="0"/>
              <a:t>딥러닝을</a:t>
            </a:r>
            <a:r>
              <a:rPr lang="ko-KR" altLang="en-US" dirty="0" smtClean="0"/>
              <a:t> 주도하는 학자들 </a:t>
            </a:r>
            <a:r>
              <a:rPr lang="en-US" altLang="ko-KR" sz="1600" dirty="0" smtClean="0"/>
              <a:t>(by ICML, NIPS </a:t>
            </a:r>
            <a:r>
              <a:rPr lang="ko-KR" altLang="en-US" sz="1600" dirty="0" smtClean="0"/>
              <a:t>상위 피인용 횟수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5539207" y="6093296"/>
            <a:ext cx="4390356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공동작업 관계도</a:t>
            </a:r>
            <a:r>
              <a:rPr lang="en-US" altLang="ko-KR" sz="14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https://brunch.co.kr/@kakao-it/63</a:t>
            </a:r>
            <a:endParaRPr lang="ko-KR" altLang="en-US" sz="14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68624" y="847154"/>
            <a:ext cx="6677025" cy="4981575"/>
            <a:chOff x="1588343" y="847154"/>
            <a:chExt cx="6677025" cy="49815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8343" y="847154"/>
              <a:ext cx="6677025" cy="49815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 bwMode="auto">
            <a:xfrm>
              <a:off x="5194377" y="1412776"/>
              <a:ext cx="729097" cy="249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00" b="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Michigan</a:t>
              </a:r>
              <a:endParaRPr lang="ko-KR" altLang="en-US" sz="10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034871" y="3298613"/>
              <a:ext cx="995196" cy="249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00" b="0" kern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NYU/GRU</a:t>
              </a:r>
              <a:r>
                <a:rPr lang="ko-KR" altLang="en-US" sz="1000" kern="0" dirty="0" smtClean="0">
                  <a:solidFill>
                    <a:srgbClr val="035AB9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개발</a:t>
              </a:r>
              <a:endParaRPr lang="ko-KR" altLang="en-US" sz="1000" b="0" kern="0" dirty="0" smtClean="0">
                <a:solidFill>
                  <a:srgbClr val="035AB9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99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992318" cy="372258"/>
          </a:xfrm>
        </p:spPr>
        <p:txBody>
          <a:bodyPr/>
          <a:lstStyle/>
          <a:p>
            <a:r>
              <a:rPr lang="ko-KR" altLang="en-US" dirty="0" smtClean="0"/>
              <a:t>글로벌 </a:t>
            </a:r>
            <a:r>
              <a:rPr lang="ko-KR" altLang="en-US" dirty="0" err="1" smtClean="0"/>
              <a:t>딥러닝을</a:t>
            </a:r>
            <a:r>
              <a:rPr lang="ko-KR" altLang="en-US" dirty="0" smtClean="0"/>
              <a:t> 주도하는 학자들 </a:t>
            </a:r>
            <a:r>
              <a:rPr lang="en-US" altLang="ko-KR" sz="1600" dirty="0" smtClean="0"/>
              <a:t>(by ICML, NIPS </a:t>
            </a:r>
            <a:r>
              <a:rPr lang="ko-KR" altLang="en-US" sz="1600" dirty="0" smtClean="0"/>
              <a:t>상위 피인용 횟수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2780928"/>
            <a:ext cx="4535934" cy="3300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908720"/>
            <a:ext cx="8673604" cy="1692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920" y="2780929"/>
            <a:ext cx="3762528" cy="33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Booming</a:t>
            </a:r>
            <a:r>
              <a:rPr lang="ko-KR" altLang="en-US" dirty="0" smtClean="0"/>
              <a:t>의 시작 </a:t>
            </a:r>
            <a:r>
              <a:rPr lang="en-US" altLang="ko-KR" dirty="0" smtClean="0"/>
              <a:t>since 2012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 bwMode="auto">
          <a:xfrm>
            <a:off x="4704412" y="974452"/>
            <a:ext cx="4789504" cy="175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2012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ImageNet(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분류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국제대회에서</a:t>
            </a:r>
            <a:r>
              <a:rPr lang="en-US" altLang="ko-KR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Khrizevsky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Hinton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</a:t>
            </a:r>
            <a:r>
              <a:rPr lang="ko-KR" altLang="en-US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최초로 </a:t>
            </a:r>
            <a:r>
              <a:rPr lang="ko-KR" altLang="en-US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적용</a:t>
            </a:r>
            <a:endParaRPr lang="en-US" altLang="ko-KR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알고리즘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(CV)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10% 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이상 성능 차이로 우승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</a:p>
          <a:p>
            <a:pPr latinLnBrk="0">
              <a:lnSpc>
                <a:spcPct val="150000"/>
              </a:lnSpc>
            </a:pP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 </a:t>
            </a:r>
            <a:r>
              <a:rPr lang="en-US" altLang="ko-KR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GPU</a:t>
            </a:r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처음으로 사용한 사례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04528" y="980728"/>
            <a:ext cx="3816424" cy="5040560"/>
            <a:chOff x="920552" y="980728"/>
            <a:chExt cx="3816424" cy="5040560"/>
          </a:xfrm>
        </p:grpSpPr>
        <p:pic>
          <p:nvPicPr>
            <p:cNvPr id="1028" name="Picture 4" descr="http://postfiles4.naver.net/MjAxNjEyMTFfNTYg/MDAxNDgxMzg3NDI1NTQ4.r3h-gpynltHLdz_79xK67Tz9nn4pwnMB0wbtVrgeRn8g.ClL9iQSIVB0p9LX7lx8XsujojMF_GRINKFNpO13g1bAg.PNG.windowsub0406/image.png?type=w77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552" y="980728"/>
              <a:ext cx="3816424" cy="493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아래쪽 화살표 10"/>
            <p:cNvSpPr/>
            <p:nvPr/>
          </p:nvSpPr>
          <p:spPr bwMode="auto">
            <a:xfrm rot="18269814">
              <a:off x="2559708" y="2013246"/>
              <a:ext cx="177020" cy="292624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2556233" y="5589240"/>
              <a:ext cx="524559" cy="4320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9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60" y="3135343"/>
            <a:ext cx="4562598" cy="24538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6594352" y="5143368"/>
            <a:ext cx="1009623" cy="47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1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AlexNet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3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496374" cy="372258"/>
          </a:xfrm>
        </p:spPr>
        <p:txBody>
          <a:bodyPr/>
          <a:lstStyle/>
          <a:p>
            <a:r>
              <a:rPr lang="ko-KR" altLang="en-US" dirty="0" smtClean="0"/>
              <a:t>학문적 관심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기업펀딩</a:t>
            </a:r>
            <a:r>
              <a:rPr lang="ko-KR" altLang="en-US" dirty="0" smtClean="0"/>
              <a:t> 급증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글로벌 기업의 </a:t>
            </a:r>
            <a:r>
              <a:rPr lang="en-US" altLang="ko-KR" dirty="0" smtClean="0"/>
              <a:t>M&amp;A </a:t>
            </a:r>
            <a:r>
              <a:rPr lang="ko-KR" altLang="en-US" dirty="0" smtClean="0"/>
              <a:t>전쟁 시작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4" y="764705"/>
            <a:ext cx="3887862" cy="27437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97" y="3677270"/>
            <a:ext cx="3716939" cy="2640707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 bwMode="auto">
          <a:xfrm>
            <a:off x="2878181" y="1050386"/>
            <a:ext cx="0" cy="22345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sm" len="med"/>
          </a:ln>
          <a:effectLst/>
        </p:spPr>
      </p:cxnSp>
      <p:cxnSp>
        <p:nvCxnSpPr>
          <p:cNvPr id="14" name="직선 연결선 13"/>
          <p:cNvCxnSpPr/>
          <p:nvPr/>
        </p:nvCxnSpPr>
        <p:spPr bwMode="auto">
          <a:xfrm>
            <a:off x="2963643" y="4116701"/>
            <a:ext cx="1" cy="19914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sm" len="med"/>
          </a:ln>
          <a:effectLst/>
        </p:spPr>
      </p:cxnSp>
      <p:pic>
        <p:nvPicPr>
          <p:cNvPr id="4098" name="Picture 2" descr="ai startup m&amp;a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8"/>
          <a:stretch/>
        </p:blipFill>
        <p:spPr bwMode="auto">
          <a:xfrm>
            <a:off x="4953000" y="1050386"/>
            <a:ext cx="4608512" cy="242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5457056" y="1340768"/>
            <a:ext cx="3039025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b="1" kern="0" dirty="0" smtClean="0">
                <a:solidFill>
                  <a:srgbClr val="002060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A.I. Startup M&amp;A Activities</a:t>
            </a:r>
            <a:endParaRPr lang="ko-KR" altLang="en-US" b="1" kern="0" dirty="0" smtClean="0">
              <a:solidFill>
                <a:srgbClr val="002060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4100" name="Picture 4" descr="ai startup m&amp;a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0647" b="10369"/>
          <a:stretch/>
        </p:blipFill>
        <p:spPr bwMode="auto">
          <a:xfrm>
            <a:off x="5024524" y="3537218"/>
            <a:ext cx="4465464" cy="275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 bwMode="auto">
          <a:xfrm>
            <a:off x="5313040" y="2060848"/>
            <a:ext cx="0" cy="12241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sm" len="med"/>
          </a:ln>
          <a:effectLst/>
        </p:spPr>
      </p:cxnSp>
      <p:cxnSp>
        <p:nvCxnSpPr>
          <p:cNvPr id="16" name="직선 연결선 15"/>
          <p:cNvCxnSpPr/>
          <p:nvPr/>
        </p:nvCxnSpPr>
        <p:spPr bwMode="auto">
          <a:xfrm>
            <a:off x="5817096" y="4005064"/>
            <a:ext cx="0" cy="20882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sm" len="med"/>
          </a:ln>
          <a:effectLst/>
        </p:spPr>
      </p:cxnSp>
      <p:sp>
        <p:nvSpPr>
          <p:cNvPr id="19" name="TextBox 18"/>
          <p:cNvSpPr txBox="1"/>
          <p:nvPr/>
        </p:nvSpPr>
        <p:spPr bwMode="auto">
          <a:xfrm>
            <a:off x="2811135" y="1020394"/>
            <a:ext cx="459793" cy="23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9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2012</a:t>
            </a:r>
            <a:endParaRPr lang="ko-KR" altLang="en-US" sz="9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5303035" y="2058762"/>
            <a:ext cx="459793" cy="23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900" b="0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2012</a:t>
            </a:r>
            <a:endParaRPr lang="ko-KR" altLang="en-US" sz="900" b="0" kern="0" dirty="0" smtClean="0">
              <a:solidFill>
                <a:srgbClr val="C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0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Google Trend – </a:t>
            </a:r>
            <a:r>
              <a:rPr lang="ko-KR" altLang="en-US" dirty="0" smtClean="0"/>
              <a:t>국내외 관심도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3514979"/>
            <a:ext cx="7421774" cy="26049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764704"/>
            <a:ext cx="7421774" cy="2617954"/>
          </a:xfrm>
          <a:prstGeom prst="rect">
            <a:avLst/>
          </a:prstGeom>
        </p:spPr>
      </p:pic>
      <p:pic>
        <p:nvPicPr>
          <p:cNvPr id="4098" name="Picture 2" descr="알파고 이세돌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55" y="3425360"/>
            <a:ext cx="2520280" cy="75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쪽 화살표 4"/>
          <p:cNvSpPr/>
          <p:nvPr/>
        </p:nvSpPr>
        <p:spPr bwMode="auto">
          <a:xfrm>
            <a:off x="6741928" y="3862493"/>
            <a:ext cx="247924" cy="41685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745088" y="3870741"/>
            <a:ext cx="10721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2016</a:t>
            </a:r>
            <a:r>
              <a:rPr lang="ko-KR" altLang="en-US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 </a:t>
            </a:r>
            <a:r>
              <a:rPr lang="en-US" altLang="ko-KR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</a:t>
            </a:r>
          </a:p>
        </p:txBody>
      </p:sp>
      <p:sp>
        <p:nvSpPr>
          <p:cNvPr id="8" name="아래쪽 화살표 7"/>
          <p:cNvSpPr/>
          <p:nvPr/>
        </p:nvSpPr>
        <p:spPr bwMode="auto">
          <a:xfrm>
            <a:off x="1667988" y="2144193"/>
            <a:ext cx="247924" cy="41685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667988" y="1847789"/>
            <a:ext cx="757951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2012</a:t>
            </a:r>
            <a:r>
              <a:rPr lang="ko-KR" altLang="en-US" sz="1400" b="1" kern="0" dirty="0" smtClean="0">
                <a:solidFill>
                  <a:schemeClr val="accent6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년</a:t>
            </a:r>
            <a:endParaRPr lang="en-US" altLang="ko-KR" sz="1400" b="1" kern="0" dirty="0" smtClean="0">
              <a:solidFill>
                <a:schemeClr val="accent6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39622" y="1887552"/>
            <a:ext cx="79642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글로벌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540610" y="4631305"/>
            <a:ext cx="594445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1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국내</a:t>
            </a:r>
            <a:endParaRPr lang="ko-KR" altLang="en-US" b="1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11513" t="39391" r="11207" b="40449"/>
          <a:stretch/>
        </p:blipFill>
        <p:spPr>
          <a:xfrm>
            <a:off x="2367343" y="1782349"/>
            <a:ext cx="1656184" cy="432048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84648" y="4725144"/>
            <a:ext cx="4957280" cy="310703"/>
            <a:chOff x="1784648" y="4725144"/>
            <a:chExt cx="4957280" cy="310703"/>
          </a:xfrm>
        </p:grpSpPr>
        <p:cxnSp>
          <p:nvCxnSpPr>
            <p:cNvPr id="7" name="직선 화살표 연결선 6"/>
            <p:cNvCxnSpPr/>
            <p:nvPr/>
          </p:nvCxnSpPr>
          <p:spPr bwMode="auto">
            <a:xfrm>
              <a:off x="1784648" y="4725144"/>
              <a:ext cx="49572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11" name="TextBox 10"/>
            <p:cNvSpPr txBox="1"/>
            <p:nvPr/>
          </p:nvSpPr>
          <p:spPr bwMode="auto">
            <a:xfrm>
              <a:off x="3775308" y="4725144"/>
              <a:ext cx="975960" cy="31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400" b="0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4</a:t>
              </a:r>
              <a:r>
                <a:rPr lang="ko-KR" altLang="en-US" sz="1400" b="0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년의 격차</a:t>
              </a:r>
            </a:p>
          </p:txBody>
        </p:sp>
      </p:grpSp>
      <p:sp>
        <p:nvSpPr>
          <p:cNvPr id="16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64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DL</a:t>
            </a:r>
            <a:r>
              <a:rPr lang="ko-KR" altLang="en-US" dirty="0" smtClean="0"/>
              <a:t>분야에서도 뜨고 있는 중국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980728"/>
            <a:ext cx="9053091" cy="52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367424" y="1052736"/>
            <a:ext cx="2922764" cy="1976310"/>
            <a:chOff x="1367424" y="1132551"/>
            <a:chExt cx="2922764" cy="1976310"/>
          </a:xfrm>
        </p:grpSpPr>
        <p:pic>
          <p:nvPicPr>
            <p:cNvPr id="1028" name="Picture 4" descr="big data storage image에 대한 이미지 검색결과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96" b="7840"/>
            <a:stretch/>
          </p:blipFill>
          <p:spPr bwMode="auto">
            <a:xfrm>
              <a:off x="1481876" y="1576193"/>
              <a:ext cx="2808312" cy="1532668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1367424" y="1132551"/>
              <a:ext cx="1769447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b="1" kern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/>
                <a:t>하드웨어 인프라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en-US" altLang="ko-KR" dirty="0"/>
              <a:t> </a:t>
            </a:r>
            <a:r>
              <a:rPr lang="en-US" altLang="ko-KR" dirty="0" smtClean="0"/>
              <a:t>PJT 3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4191416" y="3104913"/>
            <a:ext cx="1214808" cy="71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2000" i="1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Deep</a:t>
            </a:r>
          </a:p>
          <a:p>
            <a:pPr latinLnBrk="0"/>
            <a:r>
              <a:rPr lang="en-US" altLang="ko-KR" sz="2000" b="0" i="1" kern="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Learning</a:t>
            </a:r>
            <a:endParaRPr lang="ko-KR" altLang="en-US" sz="2000" b="0" i="1" kern="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61811" y="2485089"/>
            <a:ext cx="2664296" cy="1887393"/>
            <a:chOff x="2686171" y="1838366"/>
            <a:chExt cx="3771659" cy="4020903"/>
          </a:xfrm>
          <a:solidFill>
            <a:schemeClr val="tx2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Moderately">
              <a:rot lat="19800000" lon="1800000" rev="21000000"/>
            </a:camera>
            <a:lightRig rig="balanced" dir="t"/>
          </a:scene3d>
        </p:grpSpPr>
        <p:sp>
          <p:nvSpPr>
            <p:cNvPr id="5" name="자유형 4"/>
            <p:cNvSpPr/>
            <p:nvPr/>
          </p:nvSpPr>
          <p:spPr>
            <a:xfrm>
              <a:off x="2686171" y="1838366"/>
              <a:ext cx="3771659" cy="2466937"/>
            </a:xfrm>
            <a:custGeom>
              <a:avLst/>
              <a:gdLst>
                <a:gd name="connsiteX0" fmla="*/ 0 w 3771658"/>
                <a:gd name="connsiteY0" fmla="*/ 1885827 h 3771658"/>
                <a:gd name="connsiteX1" fmla="*/ 942917 w 3771658"/>
                <a:gd name="connsiteY1" fmla="*/ 252652 h 3771658"/>
                <a:gd name="connsiteX2" fmla="*/ 2828746 w 3771658"/>
                <a:gd name="connsiteY2" fmla="*/ 252655 h 3771658"/>
                <a:gd name="connsiteX3" fmla="*/ 3771657 w 3771658"/>
                <a:gd name="connsiteY3" fmla="*/ 1885833 h 3771658"/>
                <a:gd name="connsiteX4" fmla="*/ 3181167 w 3771658"/>
                <a:gd name="connsiteY4" fmla="*/ 1885829 h 3771658"/>
                <a:gd name="connsiteX5" fmla="*/ 2533498 w 3771658"/>
                <a:gd name="connsiteY5" fmla="*/ 764033 h 3771658"/>
                <a:gd name="connsiteX6" fmla="*/ 1238160 w 3771658"/>
                <a:gd name="connsiteY6" fmla="*/ 764034 h 3771658"/>
                <a:gd name="connsiteX7" fmla="*/ 590492 w 3771658"/>
                <a:gd name="connsiteY7" fmla="*/ 1885831 h 3771658"/>
                <a:gd name="connsiteX8" fmla="*/ 0 w 3771658"/>
                <a:gd name="connsiteY8" fmla="*/ 1885827 h 3771658"/>
                <a:gd name="connsiteX0" fmla="*/ 3181167 w 3771659"/>
                <a:gd name="connsiteY0" fmla="*/ 1970047 h 2061487"/>
                <a:gd name="connsiteX1" fmla="*/ 2533498 w 3771659"/>
                <a:gd name="connsiteY1" fmla="*/ 848251 h 2061487"/>
                <a:gd name="connsiteX2" fmla="*/ 1238160 w 3771659"/>
                <a:gd name="connsiteY2" fmla="*/ 848252 h 2061487"/>
                <a:gd name="connsiteX3" fmla="*/ 590492 w 3771659"/>
                <a:gd name="connsiteY3" fmla="*/ 1970049 h 2061487"/>
                <a:gd name="connsiteX4" fmla="*/ 0 w 3771659"/>
                <a:gd name="connsiteY4" fmla="*/ 1970045 h 2061487"/>
                <a:gd name="connsiteX5" fmla="*/ 942917 w 3771659"/>
                <a:gd name="connsiteY5" fmla="*/ 336870 h 2061487"/>
                <a:gd name="connsiteX6" fmla="*/ 2828746 w 3771659"/>
                <a:gd name="connsiteY6" fmla="*/ 336873 h 2061487"/>
                <a:gd name="connsiteX7" fmla="*/ 3771657 w 3771659"/>
                <a:gd name="connsiteY7" fmla="*/ 1970051 h 2061487"/>
                <a:gd name="connsiteX8" fmla="*/ 3272607 w 3771659"/>
                <a:gd name="connsiteY8" fmla="*/ 2061487 h 2061487"/>
                <a:gd name="connsiteX0" fmla="*/ 3181167 w 3771659"/>
                <a:gd name="connsiteY0" fmla="*/ 1970047 h 2464780"/>
                <a:gd name="connsiteX1" fmla="*/ 2533498 w 3771659"/>
                <a:gd name="connsiteY1" fmla="*/ 848251 h 2464780"/>
                <a:gd name="connsiteX2" fmla="*/ 1238160 w 3771659"/>
                <a:gd name="connsiteY2" fmla="*/ 848252 h 2464780"/>
                <a:gd name="connsiteX3" fmla="*/ 590492 w 3771659"/>
                <a:gd name="connsiteY3" fmla="*/ 1970049 h 2464780"/>
                <a:gd name="connsiteX4" fmla="*/ 0 w 3771659"/>
                <a:gd name="connsiteY4" fmla="*/ 1970045 h 2464780"/>
                <a:gd name="connsiteX5" fmla="*/ 942917 w 3771659"/>
                <a:gd name="connsiteY5" fmla="*/ 336870 h 2464780"/>
                <a:gd name="connsiteX6" fmla="*/ 2828746 w 3771659"/>
                <a:gd name="connsiteY6" fmla="*/ 336873 h 2464780"/>
                <a:gd name="connsiteX7" fmla="*/ 3771657 w 3771659"/>
                <a:gd name="connsiteY7" fmla="*/ 1970051 h 2464780"/>
                <a:gd name="connsiteX8" fmla="*/ 3461004 w 3771659"/>
                <a:gd name="connsiteY8" fmla="*/ 2464780 h 2464780"/>
                <a:gd name="connsiteX0" fmla="*/ 3181167 w 3771659"/>
                <a:gd name="connsiteY0" fmla="*/ 1970047 h 2466937"/>
                <a:gd name="connsiteX1" fmla="*/ 2533498 w 3771659"/>
                <a:gd name="connsiteY1" fmla="*/ 848251 h 2466937"/>
                <a:gd name="connsiteX2" fmla="*/ 1238160 w 3771659"/>
                <a:gd name="connsiteY2" fmla="*/ 848252 h 2466937"/>
                <a:gd name="connsiteX3" fmla="*/ 590492 w 3771659"/>
                <a:gd name="connsiteY3" fmla="*/ 1970049 h 2466937"/>
                <a:gd name="connsiteX4" fmla="*/ 0 w 3771659"/>
                <a:gd name="connsiteY4" fmla="*/ 1970045 h 2466937"/>
                <a:gd name="connsiteX5" fmla="*/ 942917 w 3771659"/>
                <a:gd name="connsiteY5" fmla="*/ 336870 h 2466937"/>
                <a:gd name="connsiteX6" fmla="*/ 2828746 w 3771659"/>
                <a:gd name="connsiteY6" fmla="*/ 336873 h 2466937"/>
                <a:gd name="connsiteX7" fmla="*/ 3771657 w 3771659"/>
                <a:gd name="connsiteY7" fmla="*/ 1970051 h 2466937"/>
                <a:gd name="connsiteX8" fmla="*/ 3461004 w 3771659"/>
                <a:gd name="connsiteY8" fmla="*/ 2464780 h 2466937"/>
                <a:gd name="connsiteX0" fmla="*/ 3181167 w 3771659"/>
                <a:gd name="connsiteY0" fmla="*/ 1970047 h 2466937"/>
                <a:gd name="connsiteX1" fmla="*/ 2533498 w 3771659"/>
                <a:gd name="connsiteY1" fmla="*/ 848251 h 2466937"/>
                <a:gd name="connsiteX2" fmla="*/ 1238160 w 3771659"/>
                <a:gd name="connsiteY2" fmla="*/ 848252 h 2466937"/>
                <a:gd name="connsiteX3" fmla="*/ 590492 w 3771659"/>
                <a:gd name="connsiteY3" fmla="*/ 1970049 h 2466937"/>
                <a:gd name="connsiteX4" fmla="*/ 0 w 3771659"/>
                <a:gd name="connsiteY4" fmla="*/ 1970045 h 2466937"/>
                <a:gd name="connsiteX5" fmla="*/ 942917 w 3771659"/>
                <a:gd name="connsiteY5" fmla="*/ 336870 h 2466937"/>
                <a:gd name="connsiteX6" fmla="*/ 2828746 w 3771659"/>
                <a:gd name="connsiteY6" fmla="*/ 336873 h 2466937"/>
                <a:gd name="connsiteX7" fmla="*/ 3771657 w 3771659"/>
                <a:gd name="connsiteY7" fmla="*/ 1970051 h 2466937"/>
                <a:gd name="connsiteX8" fmla="*/ 3461004 w 3771659"/>
                <a:gd name="connsiteY8" fmla="*/ 2464780 h 2466937"/>
                <a:gd name="connsiteX9" fmla="*/ 3181167 w 3771659"/>
                <a:gd name="connsiteY9" fmla="*/ 1970047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91440 w 3771659"/>
                <a:gd name="connsiteY9" fmla="*/ 2061485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55659 w 3771659"/>
                <a:gd name="connsiteY9" fmla="*/ 165468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55659 w 3771659"/>
                <a:gd name="connsiteY9" fmla="*/ 138465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10" fmla="*/ 0 w 3771659"/>
                <a:gd name="connsiteY10" fmla="*/ 1970045 h 246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1659" h="2466937">
                  <a:moveTo>
                    <a:pt x="0" y="1970045"/>
                  </a:moveTo>
                  <a:cubicBezTo>
                    <a:pt x="1" y="1296303"/>
                    <a:pt x="359439" y="673740"/>
                    <a:pt x="942917" y="336870"/>
                  </a:cubicBezTo>
                  <a:cubicBezTo>
                    <a:pt x="1526395" y="0"/>
                    <a:pt x="2245269" y="1"/>
                    <a:pt x="2828746" y="336873"/>
                  </a:cubicBezTo>
                  <a:cubicBezTo>
                    <a:pt x="3412223" y="673745"/>
                    <a:pt x="3771659" y="1296309"/>
                    <a:pt x="3771657" y="1970051"/>
                  </a:cubicBezTo>
                  <a:cubicBezTo>
                    <a:pt x="3445787" y="2466937"/>
                    <a:pt x="3461004" y="2464780"/>
                    <a:pt x="3461004" y="2464780"/>
                  </a:cubicBezTo>
                  <a:lnTo>
                    <a:pt x="3181167" y="1970047"/>
                  </a:lnTo>
                  <a:cubicBezTo>
                    <a:pt x="3181167" y="1507267"/>
                    <a:pt x="2934277" y="1079641"/>
                    <a:pt x="2533498" y="848251"/>
                  </a:cubicBezTo>
                  <a:cubicBezTo>
                    <a:pt x="2132719" y="616861"/>
                    <a:pt x="1638939" y="616861"/>
                    <a:pt x="1238160" y="848252"/>
                  </a:cubicBezTo>
                  <a:cubicBezTo>
                    <a:pt x="837381" y="1079642"/>
                    <a:pt x="590491" y="1507269"/>
                    <a:pt x="590492" y="1970049"/>
                  </a:cubicBezTo>
                  <a:cubicBezTo>
                    <a:pt x="307201" y="1476335"/>
                    <a:pt x="310654" y="1474669"/>
                    <a:pt x="310654" y="1474669"/>
                  </a:cubicBezTo>
                  <a:lnTo>
                    <a:pt x="0" y="1970045"/>
                  </a:lnTo>
                  <a:close/>
                </a:path>
              </a:pathLst>
            </a:custGeom>
            <a:solidFill>
              <a:srgbClr val="0070C0"/>
            </a:solidFill>
            <a:ln w="12700">
              <a:solidFill>
                <a:schemeClr val="bg1"/>
              </a:solidFill>
            </a:ln>
            <a:sp3d extrusionH="88900" prstMaterial="matte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자유형 5"/>
            <p:cNvSpPr/>
            <p:nvPr/>
          </p:nvSpPr>
          <p:spPr>
            <a:xfrm rot="10800000">
              <a:off x="2686171" y="3392332"/>
              <a:ext cx="3771659" cy="2466937"/>
            </a:xfrm>
            <a:custGeom>
              <a:avLst/>
              <a:gdLst>
                <a:gd name="connsiteX0" fmla="*/ 0 w 3771658"/>
                <a:gd name="connsiteY0" fmla="*/ 1885827 h 3771658"/>
                <a:gd name="connsiteX1" fmla="*/ 942917 w 3771658"/>
                <a:gd name="connsiteY1" fmla="*/ 252652 h 3771658"/>
                <a:gd name="connsiteX2" fmla="*/ 2828746 w 3771658"/>
                <a:gd name="connsiteY2" fmla="*/ 252655 h 3771658"/>
                <a:gd name="connsiteX3" fmla="*/ 3771657 w 3771658"/>
                <a:gd name="connsiteY3" fmla="*/ 1885833 h 3771658"/>
                <a:gd name="connsiteX4" fmla="*/ 3181167 w 3771658"/>
                <a:gd name="connsiteY4" fmla="*/ 1885829 h 3771658"/>
                <a:gd name="connsiteX5" fmla="*/ 2533498 w 3771658"/>
                <a:gd name="connsiteY5" fmla="*/ 764033 h 3771658"/>
                <a:gd name="connsiteX6" fmla="*/ 1238160 w 3771658"/>
                <a:gd name="connsiteY6" fmla="*/ 764034 h 3771658"/>
                <a:gd name="connsiteX7" fmla="*/ 590492 w 3771658"/>
                <a:gd name="connsiteY7" fmla="*/ 1885831 h 3771658"/>
                <a:gd name="connsiteX8" fmla="*/ 0 w 3771658"/>
                <a:gd name="connsiteY8" fmla="*/ 1885827 h 3771658"/>
                <a:gd name="connsiteX0" fmla="*/ 3181167 w 3771659"/>
                <a:gd name="connsiteY0" fmla="*/ 1970047 h 2061487"/>
                <a:gd name="connsiteX1" fmla="*/ 2533498 w 3771659"/>
                <a:gd name="connsiteY1" fmla="*/ 848251 h 2061487"/>
                <a:gd name="connsiteX2" fmla="*/ 1238160 w 3771659"/>
                <a:gd name="connsiteY2" fmla="*/ 848252 h 2061487"/>
                <a:gd name="connsiteX3" fmla="*/ 590492 w 3771659"/>
                <a:gd name="connsiteY3" fmla="*/ 1970049 h 2061487"/>
                <a:gd name="connsiteX4" fmla="*/ 0 w 3771659"/>
                <a:gd name="connsiteY4" fmla="*/ 1970045 h 2061487"/>
                <a:gd name="connsiteX5" fmla="*/ 942917 w 3771659"/>
                <a:gd name="connsiteY5" fmla="*/ 336870 h 2061487"/>
                <a:gd name="connsiteX6" fmla="*/ 2828746 w 3771659"/>
                <a:gd name="connsiteY6" fmla="*/ 336873 h 2061487"/>
                <a:gd name="connsiteX7" fmla="*/ 3771657 w 3771659"/>
                <a:gd name="connsiteY7" fmla="*/ 1970051 h 2061487"/>
                <a:gd name="connsiteX8" fmla="*/ 3272607 w 3771659"/>
                <a:gd name="connsiteY8" fmla="*/ 2061487 h 2061487"/>
                <a:gd name="connsiteX0" fmla="*/ 3181167 w 3771659"/>
                <a:gd name="connsiteY0" fmla="*/ 1970047 h 2464780"/>
                <a:gd name="connsiteX1" fmla="*/ 2533498 w 3771659"/>
                <a:gd name="connsiteY1" fmla="*/ 848251 h 2464780"/>
                <a:gd name="connsiteX2" fmla="*/ 1238160 w 3771659"/>
                <a:gd name="connsiteY2" fmla="*/ 848252 h 2464780"/>
                <a:gd name="connsiteX3" fmla="*/ 590492 w 3771659"/>
                <a:gd name="connsiteY3" fmla="*/ 1970049 h 2464780"/>
                <a:gd name="connsiteX4" fmla="*/ 0 w 3771659"/>
                <a:gd name="connsiteY4" fmla="*/ 1970045 h 2464780"/>
                <a:gd name="connsiteX5" fmla="*/ 942917 w 3771659"/>
                <a:gd name="connsiteY5" fmla="*/ 336870 h 2464780"/>
                <a:gd name="connsiteX6" fmla="*/ 2828746 w 3771659"/>
                <a:gd name="connsiteY6" fmla="*/ 336873 h 2464780"/>
                <a:gd name="connsiteX7" fmla="*/ 3771657 w 3771659"/>
                <a:gd name="connsiteY7" fmla="*/ 1970051 h 2464780"/>
                <a:gd name="connsiteX8" fmla="*/ 3461004 w 3771659"/>
                <a:gd name="connsiteY8" fmla="*/ 2464780 h 2464780"/>
                <a:gd name="connsiteX0" fmla="*/ 3181167 w 3771659"/>
                <a:gd name="connsiteY0" fmla="*/ 1970047 h 2466937"/>
                <a:gd name="connsiteX1" fmla="*/ 2533498 w 3771659"/>
                <a:gd name="connsiteY1" fmla="*/ 848251 h 2466937"/>
                <a:gd name="connsiteX2" fmla="*/ 1238160 w 3771659"/>
                <a:gd name="connsiteY2" fmla="*/ 848252 h 2466937"/>
                <a:gd name="connsiteX3" fmla="*/ 590492 w 3771659"/>
                <a:gd name="connsiteY3" fmla="*/ 1970049 h 2466937"/>
                <a:gd name="connsiteX4" fmla="*/ 0 w 3771659"/>
                <a:gd name="connsiteY4" fmla="*/ 1970045 h 2466937"/>
                <a:gd name="connsiteX5" fmla="*/ 942917 w 3771659"/>
                <a:gd name="connsiteY5" fmla="*/ 336870 h 2466937"/>
                <a:gd name="connsiteX6" fmla="*/ 2828746 w 3771659"/>
                <a:gd name="connsiteY6" fmla="*/ 336873 h 2466937"/>
                <a:gd name="connsiteX7" fmla="*/ 3771657 w 3771659"/>
                <a:gd name="connsiteY7" fmla="*/ 1970051 h 2466937"/>
                <a:gd name="connsiteX8" fmla="*/ 3461004 w 3771659"/>
                <a:gd name="connsiteY8" fmla="*/ 2464780 h 2466937"/>
                <a:gd name="connsiteX0" fmla="*/ 3181167 w 3771659"/>
                <a:gd name="connsiteY0" fmla="*/ 1970047 h 2466937"/>
                <a:gd name="connsiteX1" fmla="*/ 2533498 w 3771659"/>
                <a:gd name="connsiteY1" fmla="*/ 848251 h 2466937"/>
                <a:gd name="connsiteX2" fmla="*/ 1238160 w 3771659"/>
                <a:gd name="connsiteY2" fmla="*/ 848252 h 2466937"/>
                <a:gd name="connsiteX3" fmla="*/ 590492 w 3771659"/>
                <a:gd name="connsiteY3" fmla="*/ 1970049 h 2466937"/>
                <a:gd name="connsiteX4" fmla="*/ 0 w 3771659"/>
                <a:gd name="connsiteY4" fmla="*/ 1970045 h 2466937"/>
                <a:gd name="connsiteX5" fmla="*/ 942917 w 3771659"/>
                <a:gd name="connsiteY5" fmla="*/ 336870 h 2466937"/>
                <a:gd name="connsiteX6" fmla="*/ 2828746 w 3771659"/>
                <a:gd name="connsiteY6" fmla="*/ 336873 h 2466937"/>
                <a:gd name="connsiteX7" fmla="*/ 3771657 w 3771659"/>
                <a:gd name="connsiteY7" fmla="*/ 1970051 h 2466937"/>
                <a:gd name="connsiteX8" fmla="*/ 3461004 w 3771659"/>
                <a:gd name="connsiteY8" fmla="*/ 2464780 h 2466937"/>
                <a:gd name="connsiteX9" fmla="*/ 3181167 w 3771659"/>
                <a:gd name="connsiteY9" fmla="*/ 1970047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91440 w 3771659"/>
                <a:gd name="connsiteY9" fmla="*/ 2061485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55659 w 3771659"/>
                <a:gd name="connsiteY9" fmla="*/ 165468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55659 w 3771659"/>
                <a:gd name="connsiteY9" fmla="*/ 138465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0" fmla="*/ 0 w 3771659"/>
                <a:gd name="connsiteY0" fmla="*/ 1970045 h 2466937"/>
                <a:gd name="connsiteX1" fmla="*/ 942917 w 3771659"/>
                <a:gd name="connsiteY1" fmla="*/ 336870 h 2466937"/>
                <a:gd name="connsiteX2" fmla="*/ 2828746 w 3771659"/>
                <a:gd name="connsiteY2" fmla="*/ 336873 h 2466937"/>
                <a:gd name="connsiteX3" fmla="*/ 3771657 w 3771659"/>
                <a:gd name="connsiteY3" fmla="*/ 1970051 h 2466937"/>
                <a:gd name="connsiteX4" fmla="*/ 3461004 w 3771659"/>
                <a:gd name="connsiteY4" fmla="*/ 2464780 h 2466937"/>
                <a:gd name="connsiteX5" fmla="*/ 3181167 w 3771659"/>
                <a:gd name="connsiteY5" fmla="*/ 1970047 h 2466937"/>
                <a:gd name="connsiteX6" fmla="*/ 2533498 w 3771659"/>
                <a:gd name="connsiteY6" fmla="*/ 848251 h 2466937"/>
                <a:gd name="connsiteX7" fmla="*/ 1238160 w 3771659"/>
                <a:gd name="connsiteY7" fmla="*/ 848252 h 2466937"/>
                <a:gd name="connsiteX8" fmla="*/ 590492 w 3771659"/>
                <a:gd name="connsiteY8" fmla="*/ 1970049 h 2466937"/>
                <a:gd name="connsiteX9" fmla="*/ 310654 w 3771659"/>
                <a:gd name="connsiteY9" fmla="*/ 1474669 h 2466937"/>
                <a:gd name="connsiteX10" fmla="*/ 0 w 3771659"/>
                <a:gd name="connsiteY10" fmla="*/ 1970045 h 246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71659" h="2466937">
                  <a:moveTo>
                    <a:pt x="0" y="1970045"/>
                  </a:moveTo>
                  <a:cubicBezTo>
                    <a:pt x="1" y="1296303"/>
                    <a:pt x="359439" y="673740"/>
                    <a:pt x="942917" y="336870"/>
                  </a:cubicBezTo>
                  <a:cubicBezTo>
                    <a:pt x="1526395" y="0"/>
                    <a:pt x="2245269" y="1"/>
                    <a:pt x="2828746" y="336873"/>
                  </a:cubicBezTo>
                  <a:cubicBezTo>
                    <a:pt x="3412223" y="673745"/>
                    <a:pt x="3771659" y="1296309"/>
                    <a:pt x="3771657" y="1970051"/>
                  </a:cubicBezTo>
                  <a:cubicBezTo>
                    <a:pt x="3445787" y="2466937"/>
                    <a:pt x="3461004" y="2464780"/>
                    <a:pt x="3461004" y="2464780"/>
                  </a:cubicBezTo>
                  <a:lnTo>
                    <a:pt x="3181167" y="1970047"/>
                  </a:lnTo>
                  <a:cubicBezTo>
                    <a:pt x="3181167" y="1507267"/>
                    <a:pt x="2934277" y="1079641"/>
                    <a:pt x="2533498" y="848251"/>
                  </a:cubicBezTo>
                  <a:cubicBezTo>
                    <a:pt x="2132719" y="616861"/>
                    <a:pt x="1638939" y="616861"/>
                    <a:pt x="1238160" y="848252"/>
                  </a:cubicBezTo>
                  <a:cubicBezTo>
                    <a:pt x="837381" y="1079642"/>
                    <a:pt x="590491" y="1507269"/>
                    <a:pt x="590492" y="1970049"/>
                  </a:cubicBezTo>
                  <a:cubicBezTo>
                    <a:pt x="307201" y="1476335"/>
                    <a:pt x="310654" y="1474669"/>
                    <a:pt x="310654" y="1474669"/>
                  </a:cubicBezTo>
                  <a:lnTo>
                    <a:pt x="0" y="1970045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8000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0"/>
            </a:gradFill>
            <a:ln w="12700">
              <a:solidFill>
                <a:schemeClr val="bg1"/>
              </a:solidFill>
            </a:ln>
            <a:sp3d extrusionH="88900" prstMaterial="matte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8" name="그룹 7"/>
          <p:cNvGrpSpPr/>
          <p:nvPr/>
        </p:nvGrpSpPr>
        <p:grpSpPr>
          <a:xfrm>
            <a:off x="1821638" y="3787150"/>
            <a:ext cx="2915338" cy="1967462"/>
            <a:chOff x="1821638" y="3866965"/>
            <a:chExt cx="2915338" cy="1967462"/>
          </a:xfrm>
        </p:grpSpPr>
        <p:pic>
          <p:nvPicPr>
            <p:cNvPr id="1034" name="Picture 10" descr="software engineer image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45" b="7281"/>
            <a:stretch/>
          </p:blipFill>
          <p:spPr bwMode="auto">
            <a:xfrm>
              <a:off x="1863224" y="4237899"/>
              <a:ext cx="2873752" cy="1596528"/>
            </a:xfrm>
            <a:prstGeom prst="rect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 bwMode="auto">
            <a:xfrm>
              <a:off x="1821638" y="3866965"/>
              <a:ext cx="1056110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atinLnBrk="0">
                <a:defRPr b="1" kern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dirty="0" smtClean="0"/>
                <a:t>전문인력</a:t>
              </a:r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995186" y="2463344"/>
            <a:ext cx="2832832" cy="1963578"/>
            <a:chOff x="5926055" y="2508081"/>
            <a:chExt cx="2832832" cy="1963578"/>
          </a:xfrm>
        </p:grpSpPr>
        <p:pic>
          <p:nvPicPr>
            <p:cNvPr id="1032" name="Picture 8" descr="data image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6055" y="2894873"/>
              <a:ext cx="2801989" cy="1576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7422251" y="2508081"/>
              <a:ext cx="1336636" cy="372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b="1" kern="0" dirty="0" smtClean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학습 데이터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70" y="3815725"/>
            <a:ext cx="516974" cy="516974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74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DeepMind</a:t>
            </a:r>
            <a:endParaRPr lang="ko-KR" altLang="en-US" dirty="0"/>
          </a:p>
        </p:txBody>
      </p:sp>
      <p:pic>
        <p:nvPicPr>
          <p:cNvPr id="2052" name="Picture 4" descr="딥마인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52" y="1988840"/>
            <a:ext cx="4928809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1988840"/>
            <a:ext cx="2290416" cy="139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/>
          <p:cNvSpPr/>
          <p:nvPr/>
        </p:nvSpPr>
        <p:spPr bwMode="auto">
          <a:xfrm>
            <a:off x="4592960" y="2523357"/>
            <a:ext cx="443133" cy="443133"/>
          </a:xfrm>
          <a:prstGeom prst="plus">
            <a:avLst>
              <a:gd name="adj" fmla="val 41835"/>
            </a:avLst>
          </a:prstGeom>
          <a:solidFill>
            <a:srgbClr val="035AB9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2783607" y="3622853"/>
            <a:ext cx="4278146" cy="64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3600" b="1" i="1" kern="0" dirty="0" smtClean="0">
                <a:solidFill>
                  <a:srgbClr val="C00000"/>
                </a:solidFill>
                <a:latin typeface="+mn-ea"/>
              </a:rPr>
              <a:t>\ 700,000,000,000</a:t>
            </a:r>
            <a:endParaRPr lang="ko-KR" altLang="en-US" sz="3600" b="1" i="1" kern="0" dirty="0" smtClean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7951" y="2011011"/>
            <a:ext cx="9456250" cy="2736304"/>
            <a:chOff x="237951" y="2011011"/>
            <a:chExt cx="9456250" cy="2736304"/>
          </a:xfrm>
        </p:grpSpPr>
        <p:grpSp>
          <p:nvGrpSpPr>
            <p:cNvPr id="8" name="그룹 7"/>
            <p:cNvGrpSpPr/>
            <p:nvPr/>
          </p:nvGrpSpPr>
          <p:grpSpPr>
            <a:xfrm>
              <a:off x="237951" y="2011011"/>
              <a:ext cx="9456250" cy="2736304"/>
              <a:chOff x="1440355" y="2636912"/>
              <a:chExt cx="6523500" cy="1887670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0069" y="2636912"/>
                <a:ext cx="3143786" cy="1886272"/>
              </a:xfrm>
              <a:prstGeom prst="rect">
                <a:avLst/>
              </a:prstGeom>
            </p:spPr>
          </p:pic>
          <p:pic>
            <p:nvPicPr>
              <p:cNvPr id="2058" name="Picture 10" descr="deepmind personnel에 대한 이미지 검색결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355" y="2636912"/>
                <a:ext cx="3357265" cy="1887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TextBox 1"/>
            <p:cNvSpPr txBox="1"/>
            <p:nvPr/>
          </p:nvSpPr>
          <p:spPr bwMode="auto">
            <a:xfrm>
              <a:off x="3532881" y="2068117"/>
              <a:ext cx="1492127" cy="341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600" b="1" kern="0" dirty="0" err="1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데미스</a:t>
              </a:r>
              <a:r>
                <a:rPr lang="ko-KR" altLang="en-US" sz="1600" b="1" kern="0" dirty="0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600" b="1" kern="0" dirty="0" err="1" smtClean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하사비스</a:t>
              </a:r>
              <a:endParaRPr lang="ko-KR" altLang="en-US" sz="1600" b="1" kern="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0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ko-KR" altLang="en-US" dirty="0" smtClean="0"/>
              <a:t>양질의</a:t>
            </a:r>
            <a:r>
              <a:rPr lang="en-US" altLang="ko-KR" dirty="0" smtClean="0"/>
              <a:t>” Labeling</a:t>
            </a:r>
            <a:r>
              <a:rPr lang="ko-KR" altLang="en-US" dirty="0" smtClean="0"/>
              <a:t>된 데이터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73050" y="702544"/>
            <a:ext cx="9229822" cy="92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 Learning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상업적 활용을 위해 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Labeling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된 데이터 필수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보유 위해 많은 투자 필요</a:t>
            </a:r>
            <a:r>
              <a:rPr lang="en-US" altLang="ko-KR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이러한 문제 해결 위해 </a:t>
            </a:r>
            <a:r>
              <a:rPr lang="en-US" altLang="ko-KR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Semi-supervised Learning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이나 </a:t>
            </a:r>
            <a:r>
              <a:rPr lang="en-US" altLang="ko-KR" kern="0" dirty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Transfer </a:t>
            </a:r>
            <a:r>
              <a:rPr lang="en-US" altLang="ko-KR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대한 연구 활발</a:t>
            </a:r>
            <a:endParaRPr lang="ko-KR" altLang="en-US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78599" y="4554360"/>
            <a:ext cx="7447283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https://en.wikipedia.org/wiki/List_of_datasets_for_machine_learning_research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8599" y="4943411"/>
            <a:ext cx="3646563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https://deeplearning4j.org/opendata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8599" y="5332462"/>
            <a:ext cx="3362832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6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http://deeplearning.net/datasets/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78599" y="5704575"/>
            <a:ext cx="2606214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b="1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https://www.kaggle.com/</a:t>
            </a:r>
            <a:endParaRPr lang="ko-KR" altLang="en-US" sz="1600" b="1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776536" y="2026083"/>
            <a:ext cx="3351350" cy="372258"/>
          </a:xfrm>
          <a:prstGeom prst="rect">
            <a:avLst/>
          </a:prstGeom>
          <a:solidFill>
            <a:srgbClr val="2F8DCA"/>
          </a:solidFill>
          <a:ln>
            <a:noFill/>
          </a:ln>
          <a:extLst/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ko-KR" altLang="en-US" b="1" kern="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대표적인 연구용 오픈 </a:t>
            </a:r>
            <a:r>
              <a:rPr lang="ko-KR" altLang="en-US" b="1" kern="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데이터셋</a:t>
            </a:r>
            <a:endParaRPr lang="ko-KR" altLang="en-US" b="1" kern="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965202" y="2443490"/>
            <a:ext cx="4779886" cy="19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MNIST: 25x25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 </a:t>
            </a:r>
            <a:r>
              <a:rPr lang="ko-KR" altLang="en-US" sz="16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손글씨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숫자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(by Yann </a:t>
            </a:r>
            <a:r>
              <a:rPr lang="en-US" altLang="ko-KR" sz="16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Lecun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en-US" altLang="ko-KR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CIFAR10 / CIFAR100: 32x32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카테고리 이미지</a:t>
            </a:r>
            <a:endParaRPr lang="en-US" altLang="ko-KR" sz="16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ImageNet: ILSVRC </a:t>
            </a:r>
            <a:r>
              <a:rPr lang="ko-KR" altLang="en-US" sz="16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경연용</a:t>
            </a: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1000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카테고리</a:t>
            </a:r>
            <a:endParaRPr lang="en-US" altLang="ko-KR" sz="1600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MS COCO: 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이미지 식별 및 </a:t>
            </a:r>
            <a:r>
              <a:rPr lang="en-US" altLang="ko-KR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Captioning</a:t>
            </a:r>
            <a:r>
              <a:rPr lang="ko-KR" altLang="en-US" sz="16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용</a:t>
            </a:r>
            <a:endParaRPr lang="en-US" altLang="ko-KR" sz="16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</a:pPr>
            <a:r>
              <a:rPr lang="en-US" altLang="ko-KR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Youtube-8M: </a:t>
            </a:r>
            <a:r>
              <a:rPr lang="ko-KR" altLang="en-US" sz="16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라벨링된</a:t>
            </a:r>
            <a:r>
              <a:rPr lang="ko-KR" altLang="en-US" sz="16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동영상 데이터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4441431" y="1578283"/>
            <a:ext cx="5273611" cy="4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Semi-supervised Learning: </a:t>
            </a:r>
            <a:r>
              <a:rPr lang="ko-KR" altLang="en-US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일부 데이터에만 </a:t>
            </a:r>
            <a:r>
              <a:rPr lang="en-US" altLang="ko-KR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Labeling </a:t>
            </a:r>
            <a:r>
              <a:rPr lang="ko-KR" altLang="en-US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하여 학습시키는 방법</a:t>
            </a:r>
            <a:r>
              <a:rPr lang="en-US" altLang="ko-KR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latinLnBrk="0"/>
            <a:r>
              <a:rPr lang="en-US" altLang="ko-KR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Transfer </a:t>
            </a:r>
            <a:r>
              <a:rPr lang="en-US" altLang="ko-KR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Learning: </a:t>
            </a:r>
            <a:r>
              <a:rPr lang="ko-KR" altLang="en-US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유사한 대용량 데이터로 학습 후 정확한 소량의 데이터로 정확도 </a:t>
            </a:r>
            <a:r>
              <a:rPr lang="ko-KR" altLang="en-US" sz="1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향상</a:t>
            </a:r>
            <a:endParaRPr lang="en-US" altLang="ko-KR" sz="1100" kern="0" dirty="0">
              <a:solidFill>
                <a:schemeClr val="tx1">
                  <a:lumMod val="50000"/>
                  <a:lumOff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12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자본력으로 해결되는 인프라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1676752" y="1124744"/>
            <a:ext cx="2122107" cy="6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2400" b="1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GP-GPU</a:t>
            </a:r>
          </a:p>
          <a:p>
            <a:pPr algn="ctr" latinLnBrk="0"/>
            <a:r>
              <a:rPr lang="en-US" altLang="ko-KR" sz="14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(General Purpose GPU)</a:t>
            </a:r>
            <a:endParaRPr lang="ko-KR" altLang="en-US" sz="1400" kern="0" dirty="0" smtClean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5908131" y="1124744"/>
            <a:ext cx="2199050" cy="6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2400" b="1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TPU</a:t>
            </a:r>
          </a:p>
          <a:p>
            <a:pPr algn="ctr" latinLnBrk="0"/>
            <a:r>
              <a:rPr lang="en-US" altLang="ko-KR" sz="1400" kern="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(Tensor Processing Unit)</a:t>
            </a:r>
            <a:endParaRPr lang="ko-KR" altLang="en-US" sz="1400" kern="0" dirty="0" smtClean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2058" name="Picture 10" descr="nvidia 32 tesla serve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13360" r="8021" b="11042"/>
          <a:stretch/>
        </p:blipFill>
        <p:spPr bwMode="auto">
          <a:xfrm>
            <a:off x="1331632" y="4007841"/>
            <a:ext cx="2875877" cy="17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pu-v2-her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18528" r="6976" b="17619"/>
          <a:stretch/>
        </p:blipFill>
        <p:spPr bwMode="auto">
          <a:xfrm>
            <a:off x="5889104" y="2361937"/>
            <a:ext cx="2300227" cy="121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pu-v2-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0"/>
          <a:stretch/>
        </p:blipFill>
        <p:spPr bwMode="auto">
          <a:xfrm>
            <a:off x="5167011" y="4007841"/>
            <a:ext cx="3744416" cy="17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nvidia quadro p6000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5" y="2234735"/>
            <a:ext cx="3354331" cy="166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1839996" y="3410661"/>
            <a:ext cx="1097788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i="1" kern="0" dirty="0" err="1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nVidia</a:t>
            </a:r>
            <a:r>
              <a:rPr lang="en-US" altLang="ko-KR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P6000</a:t>
            </a:r>
            <a:endParaRPr lang="ko-KR" altLang="en-US" sz="1200" b="1" i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8198277" y="2921807"/>
            <a:ext cx="681007" cy="46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Google</a:t>
            </a:r>
          </a:p>
          <a:p>
            <a:pPr latinLnBrk="0"/>
            <a:r>
              <a:rPr lang="en-US" altLang="ko-KR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TPU 2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129649" y="5903423"/>
            <a:ext cx="1819139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Google Cloud</a:t>
            </a:r>
            <a:r>
              <a:rPr lang="ko-KR" altLang="en-US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에서만 동작</a:t>
            </a:r>
            <a:endParaRPr lang="en-US" altLang="ko-KR" sz="1200" b="1" i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122588" y="5876993"/>
            <a:ext cx="1200380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b="1" i="1" kern="0" dirty="0" err="1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</a:t>
            </a:r>
            <a:r>
              <a:rPr lang="ko-KR" altLang="en-US" sz="1200" b="1" i="1" kern="0" dirty="0" err="1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러닝</a:t>
            </a:r>
            <a:r>
              <a:rPr lang="ko-KR" altLang="en-US" sz="1200" b="1" i="1" kern="0" dirty="0" smtClean="0">
                <a:solidFill>
                  <a:srgbClr val="00206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전용 서버</a:t>
            </a:r>
            <a:endParaRPr lang="en-US" altLang="ko-KR" sz="1200" b="1" i="1" kern="0" dirty="0" smtClean="0">
              <a:solidFill>
                <a:srgbClr val="00206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076" name="Picture 4" descr="cuda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80" y="2361937"/>
            <a:ext cx="1194064" cy="11940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8808" y="6453336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/>
              <a:t>https://drive.google.com/file/d/0Bx4hafXDDq2EMzRNcy1vSUxtcEk/view</a:t>
            </a:r>
          </a:p>
        </p:txBody>
      </p:sp>
    </p:spTree>
    <p:extLst>
      <p:ext uri="{BB962C8B-B14F-4D97-AF65-F5344CB8AC3E}">
        <p14:creationId xmlns:p14="http://schemas.microsoft.com/office/powerpoint/2010/main" val="22205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7128222" cy="372258"/>
          </a:xfrm>
        </p:spPr>
        <p:txBody>
          <a:bodyPr/>
          <a:lstStyle/>
          <a:p>
            <a:r>
              <a:rPr lang="en-US" altLang="ko-KR" dirty="0" smtClean="0"/>
              <a:t>Goal</a:t>
            </a:r>
            <a:endParaRPr lang="ko-KR" altLang="en-US" dirty="0"/>
          </a:p>
        </p:txBody>
      </p:sp>
      <p:pic>
        <p:nvPicPr>
          <p:cNvPr id="4" name="내용 개체 틀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8584" y="836712"/>
            <a:ext cx="7139580" cy="5262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015679" y="2780928"/>
            <a:ext cx="2638274" cy="231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48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</a:t>
            </a:r>
          </a:p>
          <a:p>
            <a:pPr algn="ctr" latinLnBrk="0"/>
            <a:r>
              <a:rPr lang="en-US" altLang="ko-KR" sz="48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</a:t>
            </a:r>
          </a:p>
          <a:p>
            <a:pPr algn="ctr" latinLnBrk="0"/>
            <a:r>
              <a:rPr lang="ko-KR" altLang="en-US" sz="48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이해</a:t>
            </a:r>
            <a:endParaRPr lang="ko-KR" altLang="en-US" sz="4800" kern="0" dirty="0">
              <a:solidFill>
                <a:srgbClr val="FFFF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025008" y="2852936"/>
            <a:ext cx="2630259" cy="2619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latinLnBrk="0"/>
            <a:r>
              <a:rPr lang="en-US" altLang="ko-KR" sz="44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</a:t>
            </a:r>
          </a:p>
          <a:p>
            <a:pPr algn="ctr" latinLnBrk="0"/>
            <a:r>
              <a:rPr lang="en-US" altLang="ko-KR" sz="40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by</a:t>
            </a:r>
            <a:r>
              <a:rPr lang="en-US" altLang="ko-KR" sz="44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algn="ctr" latinLnBrk="0"/>
            <a:r>
              <a:rPr lang="en-US" altLang="ko-KR" sz="44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Doing</a:t>
            </a:r>
          </a:p>
          <a:p>
            <a:pPr algn="ctr" latinLnBrk="0"/>
            <a:r>
              <a:rPr lang="en-US" altLang="ko-KR" sz="32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3200" b="1" kern="0" dirty="0" err="1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Tensorflow</a:t>
            </a:r>
            <a:r>
              <a:rPr lang="en-US" altLang="ko-KR" sz="3200" b="1" kern="0" dirty="0" smtClean="0">
                <a:solidFill>
                  <a:srgbClr val="FFFF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3200" kern="0" dirty="0">
              <a:solidFill>
                <a:srgbClr val="FFFF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4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알파고 실물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6" name="Picture 2" descr="알파고 실물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836712"/>
            <a:ext cx="4968552" cy="53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Processor Benchmark</a:t>
            </a:r>
            <a:endParaRPr lang="ko-KR" altLang="en-US" dirty="0"/>
          </a:p>
        </p:txBody>
      </p:sp>
      <p:pic>
        <p:nvPicPr>
          <p:cNvPr id="3074" name="Picture 2" descr="google tpu 2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764704"/>
            <a:ext cx="9107537" cy="55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03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73050" y="116632"/>
            <a:ext cx="8784406" cy="360040"/>
          </a:xfrm>
        </p:spPr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ML</a:t>
            </a:r>
            <a:r>
              <a:rPr lang="ko-KR" altLang="en-US" dirty="0" smtClean="0"/>
              <a:t> 디바이스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nVidia</a:t>
            </a:r>
            <a:r>
              <a:rPr lang="en-US" altLang="ko-KR" dirty="0" smtClean="0"/>
              <a:t>) – </a:t>
            </a:r>
            <a:r>
              <a:rPr lang="ko-KR" altLang="en-US" dirty="0" smtClean="0"/>
              <a:t>주로 </a:t>
            </a:r>
            <a:r>
              <a:rPr lang="en-US" altLang="ko-KR" dirty="0" smtClean="0"/>
              <a:t>Prediction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</a:t>
            </a:r>
            <a:endParaRPr lang="ko-KR" altLang="en-US" dirty="0"/>
          </a:p>
        </p:txBody>
      </p:sp>
      <p:pic>
        <p:nvPicPr>
          <p:cNvPr id="1028" name="Picture 4" descr="nvidia jetson tx2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t="16531" r="16417" b="5385"/>
          <a:stretch/>
        </p:blipFill>
        <p:spPr bwMode="auto">
          <a:xfrm>
            <a:off x="728146" y="1340768"/>
            <a:ext cx="2884709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992560" y="5517232"/>
            <a:ext cx="2793765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b="0" kern="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로봇용</a:t>
            </a:r>
            <a:r>
              <a:rPr lang="ko-KR" altLang="en-US" b="0" kern="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b="0" kern="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Jetson TX2 - $499</a:t>
            </a:r>
            <a:endParaRPr lang="ko-KR" altLang="en-US" b="0" kern="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  <p:pic>
        <p:nvPicPr>
          <p:cNvPr id="1030" name="Picture 6" descr="nvidia drive px2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628800"/>
            <a:ext cx="4943996" cy="349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5690899" y="5283352"/>
            <a:ext cx="2316070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kern="0" dirty="0" err="1" smtClean="0">
                <a:latin typeface="Rix고딕 B" panose="02020603020101020101" pitchFamily="18" charset="-127"/>
                <a:ea typeface="Rix고딕 B" panose="02020603020101020101" pitchFamily="18" charset="-127"/>
              </a:rPr>
              <a:t>자율주행용</a:t>
            </a:r>
            <a:r>
              <a:rPr lang="ko-KR" altLang="en-US" kern="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 </a:t>
            </a:r>
            <a:r>
              <a:rPr lang="en-US" altLang="ko-KR" kern="0" dirty="0" smtClean="0">
                <a:latin typeface="Rix고딕 B" panose="02020603020101020101" pitchFamily="18" charset="-127"/>
                <a:ea typeface="Rix고딕 B" panose="02020603020101020101" pitchFamily="18" charset="-127"/>
              </a:rPr>
              <a:t>Drive PX2</a:t>
            </a:r>
            <a:endParaRPr lang="ko-KR" altLang="en-US" b="0" kern="0" dirty="0" smtClean="0"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45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 Drone by </a:t>
            </a:r>
            <a:r>
              <a:rPr lang="en-US" altLang="ko-KR" dirty="0" err="1" smtClean="0"/>
              <a:t>nVidia</a:t>
            </a:r>
            <a:r>
              <a:rPr lang="en-US" altLang="ko-KR" dirty="0" smtClean="0"/>
              <a:t> Jetson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04528" y="2780928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2"/>
              </a:rPr>
              <a:t>https://</a:t>
            </a:r>
            <a:r>
              <a:rPr lang="ko-KR" altLang="en-US" sz="2800" dirty="0" smtClean="0">
                <a:hlinkClick r:id="rId2"/>
              </a:rPr>
              <a:t>www.youtube.com/watch?v=KT5VhixmA2g</a:t>
            </a:r>
            <a:r>
              <a:rPr lang="ko-KR" altLang="en-US" sz="2800" dirty="0" smtClean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48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오픈소스 </a:t>
            </a:r>
            <a:r>
              <a:rPr lang="en-US" altLang="ko-KR" dirty="0" smtClean="0"/>
              <a:t>Deep Learning Framework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9218" name="Picture 2" descr="tensorflow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74" y="1667608"/>
            <a:ext cx="1458726" cy="11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ep learning caffe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27" y="1624359"/>
            <a:ext cx="1444601" cy="14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413" y="4759493"/>
            <a:ext cx="1764915" cy="721506"/>
          </a:xfrm>
          <a:prstGeom prst="rect">
            <a:avLst/>
          </a:prstGeom>
        </p:spPr>
      </p:pic>
      <p:pic>
        <p:nvPicPr>
          <p:cNvPr id="9224" name="Picture 8" descr="deep learning torch logo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74" y="3068960"/>
            <a:ext cx="2518147" cy="14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관련 이미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6" b="24936"/>
          <a:stretch/>
        </p:blipFill>
        <p:spPr bwMode="auto">
          <a:xfrm>
            <a:off x="1666736" y="3501477"/>
            <a:ext cx="1523866" cy="68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ntk logo에 대한 이미지 검색결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2" b="17679"/>
          <a:stretch/>
        </p:blipFill>
        <p:spPr bwMode="auto">
          <a:xfrm>
            <a:off x="6609184" y="3360518"/>
            <a:ext cx="1477795" cy="96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mxne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09" y="2060848"/>
            <a:ext cx="1809347" cy="70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283" y="4886399"/>
            <a:ext cx="1789436" cy="467694"/>
          </a:xfrm>
          <a:prstGeom prst="rect">
            <a:avLst/>
          </a:prstGeom>
        </p:spPr>
      </p:pic>
      <p:pic>
        <p:nvPicPr>
          <p:cNvPr id="9234" name="Picture 18" descr="관련 이미지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72" y="4507236"/>
            <a:ext cx="1226020" cy="122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 bwMode="auto">
          <a:xfrm>
            <a:off x="188277" y="805807"/>
            <a:ext cx="9433048" cy="34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Framework</a:t>
            </a:r>
            <a:r>
              <a:rPr lang="ko-KR" altLang="en-US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600" kern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Tensorflow</a:t>
            </a:r>
            <a:r>
              <a:rPr lang="ko-KR" altLang="en-US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같이 </a:t>
            </a:r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600" b="1" kern="0" dirty="0" smtClean="0">
                <a:solidFill>
                  <a:srgbClr val="2F8D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프로그래밍</a:t>
            </a:r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타입과 </a:t>
            </a:r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CNTK, </a:t>
            </a:r>
            <a:r>
              <a:rPr lang="en-US" altLang="ko-KR" sz="1600" kern="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Caffe</a:t>
            </a:r>
            <a:r>
              <a:rPr lang="ko-KR" altLang="en-US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</a:t>
            </a:r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en-US" altLang="ko-KR" sz="1600" b="1" kern="0" dirty="0" err="1" smtClean="0">
                <a:solidFill>
                  <a:srgbClr val="2F8D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Config</a:t>
            </a:r>
            <a:r>
              <a:rPr lang="en-US" altLang="ko-KR" sz="1600" b="1" kern="0" dirty="0" smtClean="0">
                <a:solidFill>
                  <a:srgbClr val="2F8D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kern="0" dirty="0" smtClean="0">
                <a:solidFill>
                  <a:srgbClr val="2F8DC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altLang="ko-KR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600" kern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타입으로 구분됨</a:t>
            </a:r>
            <a:endParaRPr lang="en-US" altLang="ko-KR" sz="1600" kern="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320737" y="2613403"/>
            <a:ext cx="55276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CNN</a:t>
            </a:r>
            <a:endParaRPr lang="ko-KR" altLang="en-US" sz="1400" b="1" i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320738" y="4025999"/>
            <a:ext cx="552767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CNN</a:t>
            </a:r>
            <a:endParaRPr lang="ko-KR" altLang="en-US" sz="1400" b="1" i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41679" y="3930592"/>
            <a:ext cx="547958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en-US" altLang="ko-KR" sz="1400" b="1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RNN</a:t>
            </a:r>
            <a:endParaRPr lang="ko-KR" altLang="en-US" sz="1400" b="1" i="1" kern="0" dirty="0" smtClean="0">
              <a:solidFill>
                <a:srgbClr val="00B05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42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인기 비교</a:t>
            </a:r>
            <a:endParaRPr lang="ko-KR" altLang="en-US" dirty="0"/>
          </a:p>
        </p:txBody>
      </p:sp>
      <p:pic>
        <p:nvPicPr>
          <p:cNvPr id="5122" name="Picture 2" descr="github star deep learning framework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35" b="12122"/>
          <a:stretch/>
        </p:blipFill>
        <p:spPr bwMode="auto">
          <a:xfrm>
            <a:off x="285606" y="836712"/>
            <a:ext cx="9406322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0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인기 비교</a:t>
            </a:r>
            <a:endParaRPr lang="ko-KR" altLang="en-US" dirty="0"/>
          </a:p>
        </p:txBody>
      </p:sp>
      <p:pic>
        <p:nvPicPr>
          <p:cNvPr id="5122" name="Picture 2" descr="github star deep learning framework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5"/>
          <a:stretch/>
        </p:blipFill>
        <p:spPr bwMode="auto">
          <a:xfrm>
            <a:off x="776536" y="1196752"/>
            <a:ext cx="8352928" cy="440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9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Framework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pic>
        <p:nvPicPr>
          <p:cNvPr id="5122" name="Picture 2" descr="deep learning framework compa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6" y="925085"/>
            <a:ext cx="9001000" cy="49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11906" y="1988841"/>
            <a:ext cx="940694" cy="3885038"/>
            <a:chOff x="243515" y="2058474"/>
            <a:chExt cx="940694" cy="4093169"/>
          </a:xfrm>
        </p:grpSpPr>
        <p:sp>
          <p:nvSpPr>
            <p:cNvPr id="2" name="TextBox 1"/>
            <p:cNvSpPr txBox="1"/>
            <p:nvPr/>
          </p:nvSpPr>
          <p:spPr bwMode="auto">
            <a:xfrm>
              <a:off x="426328" y="5239032"/>
              <a:ext cx="469411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5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intel</a:t>
              </a:r>
              <a:endParaRPr lang="ko-KR" altLang="en-US" sz="105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 bwMode="auto">
            <a:xfrm>
              <a:off x="426328" y="4622481"/>
              <a:ext cx="501471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5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AWS</a:t>
              </a:r>
              <a:endParaRPr lang="ko-KR" altLang="en-US" sz="105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478396" y="5887107"/>
              <a:ext cx="398879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5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MS</a:t>
              </a:r>
              <a:endParaRPr lang="ko-KR" altLang="en-US" sz="105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05231" y="3955356"/>
              <a:ext cx="817263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5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Facebook</a:t>
              </a:r>
              <a:endParaRPr lang="ko-KR" altLang="en-US" sz="105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362421" y="2744956"/>
              <a:ext cx="648947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en-US" altLang="ko-KR" sz="1050" i="1" kern="0" dirty="0" smtClean="0"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Google</a:t>
              </a:r>
              <a:endParaRPr lang="ko-KR" altLang="en-US" sz="1050" b="0" i="1" kern="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243515" y="2058474"/>
              <a:ext cx="940694" cy="26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050" i="1" kern="0" dirty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몬트리올대학</a:t>
              </a:r>
              <a:endParaRPr lang="ko-KR" altLang="en-US" sz="1050" b="0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344488" y="3333127"/>
              <a:ext cx="671389" cy="256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4323" tIns="47169" rIns="94323" bIns="4716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latinLnBrk="0"/>
              <a:r>
                <a:rPr lang="ko-KR" altLang="en-US" sz="1050" i="1" kern="0" smtClean="0">
                  <a:solidFill>
                    <a:srgbClr val="00B05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뉴욕대학</a:t>
              </a:r>
              <a:endParaRPr lang="ko-KR" altLang="en-US" sz="1050" b="0" i="1" kern="0" dirty="0" smtClean="0">
                <a:solidFill>
                  <a:srgbClr val="00B05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93183" y="5994526"/>
            <a:ext cx="43128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</a:t>
            </a:r>
            <a:r>
              <a:rPr lang="en-US" altLang="ko-KR" sz="1200" dirty="0" smtClean="0"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www.slideshare.net/JunyiSong1/ss-75552936</a:t>
            </a:r>
            <a:r>
              <a:rPr lang="en-US" altLang="ko-KR" sz="1200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 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4458526" y="6009914"/>
            <a:ext cx="1134657" cy="2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200" b="0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자세한 내용</a:t>
            </a:r>
            <a:r>
              <a:rPr lang="en-US" altLang="ko-KR" sz="1200" b="0" kern="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endParaRPr lang="ko-KR" altLang="en-US" sz="1200" b="0" kern="0" dirty="0" smtClean="0">
              <a:solidFill>
                <a:srgbClr val="0070C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8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as a Service (</a:t>
            </a:r>
            <a:r>
              <a:rPr lang="en-US" altLang="ko-KR" dirty="0" err="1"/>
              <a:t>M</a:t>
            </a:r>
            <a:r>
              <a:rPr lang="en-US" altLang="ko-KR" dirty="0" err="1" smtClean="0"/>
              <a:t>LaaS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146" name="Picture 2" descr="클라우드 딥러닝 서비스 비교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127" y="1372952"/>
            <a:ext cx="3386667" cy="19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73050" y="823081"/>
            <a:ext cx="7330263" cy="37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자체 데이터로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된 모델을 </a:t>
            </a:r>
            <a:r>
              <a:rPr lang="ko-KR" altLang="en-US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클라우드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API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통해 서비스</a:t>
            </a:r>
            <a:r>
              <a:rPr lang="en-US" altLang="ko-KR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주로 건당 </a:t>
            </a:r>
            <a:r>
              <a:rPr lang="ko-KR" altLang="en-US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과금</a:t>
            </a:r>
            <a:r>
              <a:rPr lang="en-US" altLang="ko-KR" kern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b="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974929" y="1268760"/>
            <a:ext cx="3130199" cy="2520281"/>
            <a:chOff x="344488" y="1649456"/>
            <a:chExt cx="3229364" cy="2631497"/>
          </a:xfrm>
        </p:grpSpPr>
        <p:pic>
          <p:nvPicPr>
            <p:cNvPr id="6148" name="Picture 4" descr="google cloud deep learning api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3" t="9988" b="4865"/>
            <a:stretch/>
          </p:blipFill>
          <p:spPr bwMode="auto">
            <a:xfrm>
              <a:off x="344488" y="1649456"/>
              <a:ext cx="3229364" cy="2631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665" y="1722204"/>
              <a:ext cx="2425452" cy="303181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4304928" y="3962906"/>
            <a:ext cx="4098398" cy="2243847"/>
            <a:chOff x="5916099" y="1397064"/>
            <a:chExt cx="3888432" cy="2090033"/>
          </a:xfrm>
        </p:grpSpPr>
        <p:pic>
          <p:nvPicPr>
            <p:cNvPr id="6152" name="Picture 8" descr="azure ai cognitive service에 대한 이미지 검색결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6099" y="1397064"/>
              <a:ext cx="3888432" cy="2090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azure logo에 대한 이미지 검색결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128" y="1708346"/>
              <a:ext cx="1073696" cy="332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6" name="Picture 12" descr="ibm watson api list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67" y="1417412"/>
            <a:ext cx="2426685" cy="47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8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</a:t>
            </a:r>
            <a:r>
              <a:rPr lang="en-US" altLang="ko-KR" dirty="0" smtClean="0"/>
              <a:t>) Google Cloud Vision API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8" y="980728"/>
            <a:ext cx="937929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 강의를 수료하</a:t>
            </a:r>
            <a:r>
              <a:rPr lang="ko-KR" altLang="en-US" dirty="0"/>
              <a:t>시</a:t>
            </a:r>
            <a:r>
              <a:rPr lang="ko-KR" altLang="en-US" dirty="0" smtClean="0"/>
              <a:t>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Picture 2" descr="http://imgnews.naver.net/image/023/2017/05/27/2017052700208_0_20170527031306014.jpg?type=w4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1" y="2204864"/>
            <a:ext cx="4095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물음표 느낌표 아이콘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12000" r="10954" b="12000"/>
          <a:stretch/>
        </p:blipFill>
        <p:spPr bwMode="auto">
          <a:xfrm rot="683022">
            <a:off x="4250310" y="1559277"/>
            <a:ext cx="83377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d kung fu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74" y="2688129"/>
            <a:ext cx="2960370" cy="194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476" y="2571043"/>
            <a:ext cx="3104966" cy="20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73052" y="116632"/>
            <a:ext cx="3743844" cy="336736"/>
          </a:xfrm>
          <a:prstGeom prst="rect">
            <a:avLst/>
          </a:prstGeom>
        </p:spPr>
        <p:txBody>
          <a:bodyPr/>
          <a:lstStyle/>
          <a:p>
            <a:r>
              <a:rPr lang="ko-KR" altLang="en-US" sz="200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기회의 땅</a:t>
            </a:r>
            <a:r>
              <a:rPr lang="en-US" altLang="ko-KR" sz="200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,</a:t>
            </a:r>
            <a:r>
              <a:rPr lang="ko-KR" altLang="en-US" sz="2000" dirty="0" smtClean="0">
                <a:latin typeface="나눔고딕 Bold" panose="020D0804000000000000" pitchFamily="50" charset="-127"/>
                <a:ea typeface="나눔고딕 Bold" panose="020D0804000000000000" pitchFamily="50" charset="-127"/>
              </a:rPr>
              <a:t> 딥 러닝</a:t>
            </a:r>
            <a:endParaRPr lang="ko-KR" altLang="en-US" sz="2000" dirty="0"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1026" name="Picture 2" descr="the expanding universe of modern ai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/>
          <a:stretch/>
        </p:blipFill>
        <p:spPr bwMode="auto">
          <a:xfrm>
            <a:off x="-15552" y="1700808"/>
            <a:ext cx="9921552" cy="329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 bwMode="auto">
          <a:xfrm>
            <a:off x="5745088" y="196104"/>
            <a:ext cx="3960440" cy="31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4323" tIns="47169" rIns="94323" bIns="47169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800" b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defRPr>
            </a:lvl5pPr>
            <a:lvl6pPr marL="422039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844078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266117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688155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569" b="1">
                <a:solidFill>
                  <a:srgbClr val="4D4D4D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latinLnBrk="0"/>
            <a:r>
              <a:rPr lang="ko-KR" altLang="en-US" sz="1400" b="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 </a:t>
            </a:r>
            <a:r>
              <a:rPr lang="ko-KR" altLang="en-US" sz="1400" b="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프레임워크 소개</a:t>
            </a:r>
            <a:endParaRPr lang="ko-KR" altLang="en-US" sz="1400" b="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93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04528" y="2852936"/>
            <a:ext cx="8352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atin typeface="+mn-ea"/>
              </a:rPr>
              <a:t>Q&amp;A</a:t>
            </a:r>
            <a:endParaRPr lang="ko-KR" altLang="en-US" sz="4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75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 강의를 수료하</a:t>
            </a:r>
            <a:r>
              <a:rPr lang="ko-KR" altLang="en-US" dirty="0"/>
              <a:t>시</a:t>
            </a:r>
            <a:r>
              <a:rPr lang="ko-KR" altLang="en-US" dirty="0" smtClean="0"/>
              <a:t>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247775"/>
            <a:ext cx="71437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딥러닝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/ </a:t>
            </a:r>
            <a:r>
              <a:rPr lang="ko-KR" altLang="en-US" sz="1600" b="1" dirty="0" smtClean="0">
                <a:latin typeface="+mn-ea"/>
              </a:rPr>
              <a:t>프레임워크 소개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latin typeface="+mn-ea"/>
              </a:rPr>
              <a:t>Tensorflow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소개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딥러닝의</a:t>
            </a:r>
            <a:r>
              <a:rPr lang="ko-KR" altLang="en-US" sz="1600" b="1" dirty="0" smtClean="0">
                <a:latin typeface="+mn-ea"/>
              </a:rPr>
              <a:t> 기본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ko-KR" altLang="en-US" sz="1600" b="1" dirty="0" err="1" smtClean="0">
                <a:latin typeface="+mn-ea"/>
              </a:rPr>
              <a:t>인공신경망</a:t>
            </a:r>
            <a:r>
              <a:rPr lang="en-US" altLang="ko-KR" sz="1600" b="1" dirty="0" smtClean="0">
                <a:latin typeface="+mn-ea"/>
              </a:rPr>
              <a:t>(ANN) 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n-ea"/>
              </a:rPr>
              <a:t>신경망 완성 </a:t>
            </a:r>
            <a:r>
              <a:rPr lang="en-US" altLang="ko-KR" sz="1600" b="1" dirty="0" smtClean="0">
                <a:latin typeface="+mn-ea"/>
              </a:rPr>
              <a:t>/ </a:t>
            </a:r>
            <a:r>
              <a:rPr lang="ko-KR" altLang="en-US" sz="1600" b="1" dirty="0" smtClean="0">
                <a:latin typeface="+mn-ea"/>
              </a:rPr>
              <a:t>디버깅을 위한 </a:t>
            </a:r>
            <a:r>
              <a:rPr lang="en-US" altLang="ko-KR" sz="1600" b="1" dirty="0" err="1" smtClean="0">
                <a:latin typeface="+mn-ea"/>
              </a:rPr>
              <a:t>TensorBoard</a:t>
            </a:r>
            <a:r>
              <a:rPr lang="en-US" altLang="ko-KR" sz="1600" b="1" dirty="0" smtClean="0">
                <a:latin typeface="+mn-ea"/>
              </a:rPr>
              <a:t> 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딥러닝</a:t>
            </a:r>
            <a:r>
              <a:rPr lang="ko-KR" altLang="en-US" sz="1600" b="1" dirty="0" smtClean="0">
                <a:latin typeface="+mn-ea"/>
              </a:rPr>
              <a:t> 팁 </a:t>
            </a:r>
            <a:r>
              <a:rPr lang="en-US" altLang="ko-KR" sz="1600" b="1" dirty="0" smtClean="0">
                <a:latin typeface="+mn-ea"/>
              </a:rPr>
              <a:t>&amp; </a:t>
            </a:r>
            <a:r>
              <a:rPr lang="ko-KR" altLang="en-US" sz="1600" b="1" dirty="0" smtClean="0">
                <a:latin typeface="+mn-ea"/>
              </a:rPr>
              <a:t>테크닉</a:t>
            </a:r>
            <a:endParaRPr lang="ko-KR" altLang="en-US" sz="1600" b="1" dirty="0"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CNN(Convolutional Neural Network)</a:t>
            </a:r>
            <a:endParaRPr lang="ko-KR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에 유용한 </a:t>
            </a:r>
            <a:r>
              <a:rPr lang="en-US" altLang="ko-KR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RNN(Recurrent Neural Network)</a:t>
            </a:r>
            <a:endParaRPr lang="ko-KR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2">
                  <a:lumMod val="40000"/>
                  <a:lumOff val="60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밥 아이콘에 대한 이미지 검색결과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687" y="2453709"/>
            <a:ext cx="628698" cy="94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/>
          <p:cNvCxnSpPr/>
          <p:nvPr/>
        </p:nvCxnSpPr>
        <p:spPr bwMode="auto">
          <a:xfrm>
            <a:off x="8556760" y="1757411"/>
            <a:ext cx="0" cy="2245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8626707" y="2564904"/>
            <a:ext cx="818865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기초를</a:t>
            </a:r>
            <a:endParaRPr lang="en-US" altLang="ko-KR" sz="1400" b="1" kern="0" dirty="0" smtClean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탄탄하게</a:t>
            </a:r>
          </a:p>
        </p:txBody>
      </p:sp>
      <p:cxnSp>
        <p:nvCxnSpPr>
          <p:cNvPr id="25" name="직선 화살표 연결선 24"/>
          <p:cNvCxnSpPr/>
          <p:nvPr/>
        </p:nvCxnSpPr>
        <p:spPr bwMode="auto">
          <a:xfrm flipH="1">
            <a:off x="8555299" y="4060621"/>
            <a:ext cx="10558" cy="18254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 bwMode="auto">
          <a:xfrm>
            <a:off x="8625246" y="4653136"/>
            <a:ext cx="661771" cy="5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4323" tIns="47169" rIns="94323" bIns="47169" numCol="1" rtlCol="0" anchor="ctr" anchorCtr="0" compatLnSpc="1">
            <a:prstTxWarp prst="textNoShape">
              <a:avLst/>
            </a:prstTxWarp>
            <a:spAutoFit/>
          </a:bodyPr>
          <a:lstStyle/>
          <a:p>
            <a:pPr latinLnBrk="0"/>
            <a:r>
              <a:rPr lang="ko-KR" altLang="en-US" sz="1400" b="1" kern="0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</a:t>
            </a:r>
            <a:endParaRPr lang="en-US" altLang="ko-KR" sz="1400" b="1" kern="0" dirty="0" smtClean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/>
            <a:r>
              <a:rPr lang="ko-KR" altLang="en-US" sz="1400" b="1" kern="0" dirty="0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응용</a:t>
            </a:r>
            <a:endParaRPr lang="en-US" altLang="ko-KR" sz="1400" b="1" kern="0" dirty="0" smtClean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8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51719" y="112474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51719" y="1709809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451719" y="347555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55136" y="122807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+mn-ea"/>
              </a:rPr>
              <a:t>딥러닝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/ </a:t>
            </a:r>
            <a:r>
              <a:rPr lang="ko-KR" altLang="en-US" sz="1600" b="1" dirty="0" smtClean="0">
                <a:latin typeface="+mn-ea"/>
              </a:rPr>
              <a:t>프레임워크 소개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5135" y="1815565"/>
            <a:ext cx="4850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Tensorflow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소개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55136" y="2403060"/>
            <a:ext cx="439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딥러닝의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기본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인공신경망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(ANN)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51719" y="464568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5136" y="3001107"/>
            <a:ext cx="5307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신경망 완성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디버깅을 위한 </a:t>
            </a:r>
            <a:r>
              <a:rPr lang="en-US" altLang="ko-KR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TensorBoard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451719" y="523075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51712" y="3588602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딥러닝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 팁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테크닉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451719" y="2294874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교육 순서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58797" y="4176097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이미지에 강한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CNN(Convolutional Neural Network)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766" y="4763592"/>
            <a:ext cx="659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음성인식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챗봇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(NLP)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에 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유용한 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RNN(Recurrent Neural Network)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51711" y="5351088"/>
            <a:ext cx="5572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최신 알고리즘 소개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+mn-ea"/>
              </a:rPr>
              <a:t>/ Warp-up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451719" y="5815816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451719" y="4060621"/>
            <a:ext cx="6705109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451719" y="2879939"/>
            <a:ext cx="670510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이등변 삼각형 3"/>
          <p:cNvSpPr/>
          <p:nvPr/>
        </p:nvSpPr>
        <p:spPr bwMode="auto">
          <a:xfrm rot="5400000">
            <a:off x="1022995" y="1294932"/>
            <a:ext cx="288032" cy="216024"/>
          </a:xfrm>
          <a:prstGeom prst="triangl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51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마스터-A3">
  <a:themeElements>
    <a:clrScheme name="사용자 지정 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마스터-A3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sm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none" lIns="94323" tIns="47169" rIns="94323" bIns="47169" numCol="1" anchor="ctr" anchorCtr="0" compatLnSpc="1">
        <a:prstTxWarp prst="textNoShape">
          <a:avLst/>
        </a:prstTxWarp>
        <a:spAutoFit/>
      </a:bodyPr>
      <a:lstStyle>
        <a:defPPr latinLnBrk="0">
          <a:defRPr sz="1400" b="0" kern="0" dirty="0" smtClean="0">
            <a:latin typeface="나눔바른고딕 Light" panose="020B0603020101020101" pitchFamily="50" charset="-127"/>
            <a:ea typeface="나눔바른고딕 Light" panose="020B0603020101020101" pitchFamily="50" charset="-127"/>
          </a:defRPr>
        </a:defPPr>
      </a:lstStyle>
    </a:txDef>
  </a:objectDefaults>
  <a:extraClrSchemeLst>
    <a:extraClrScheme>
      <a:clrScheme name="마스터-A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마스터-A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마스터-A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3528A060936AE43887E058DE663D7EC" ma:contentTypeVersion="0" ma:contentTypeDescription="새 문서를 만듭니다." ma:contentTypeScope="" ma:versionID="cc60be2c3fff4fb62de28a0133fa1ce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E3B485-6806-4070-B91F-4E0C246DC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FB3E6D-D802-4CCE-8EA3-0759F2BD2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806714-A181-4FCC-8624-BF3ED16F8B3A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10245</TotalTime>
  <Words>1878</Words>
  <Application>Microsoft Office PowerPoint</Application>
  <PresentationFormat>A4 용지(210x297mm)</PresentationFormat>
  <Paragraphs>411</Paragraphs>
  <Slides>61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7" baseType="lpstr">
      <vt:lpstr>나눔고딕</vt:lpstr>
      <vt:lpstr>나눔고딕 ExtraBold</vt:lpstr>
      <vt:lpstr>Gill Sans MT</vt:lpstr>
      <vt:lpstr>나눔바른고딕 Light</vt:lpstr>
      <vt:lpstr>Rix고딕 B</vt:lpstr>
      <vt:lpstr>굴림</vt:lpstr>
      <vt:lpstr>Verdana</vt:lpstr>
      <vt:lpstr>나눔고딕 Bold</vt:lpstr>
      <vt:lpstr>맑은 고딕</vt:lpstr>
      <vt:lpstr>나눔바른고딕</vt:lpstr>
      <vt:lpstr>굴림</vt:lpstr>
      <vt:lpstr>Wingdings</vt:lpstr>
      <vt:lpstr>Times New Roman</vt:lpstr>
      <vt:lpstr>돋움</vt:lpstr>
      <vt:lpstr>Arial</vt:lpstr>
      <vt:lpstr>마스터-A3</vt:lpstr>
      <vt:lpstr>딥 러닝(Deep Learning)</vt:lpstr>
      <vt:lpstr>함께 나눌 주제: 딥 러닝!!</vt:lpstr>
      <vt:lpstr>함께 나눌 주제: 딥 러닝!!</vt:lpstr>
      <vt:lpstr>Focus on</vt:lpstr>
      <vt:lpstr>Goal</vt:lpstr>
      <vt:lpstr>오늘 강의를 수료하시면?</vt:lpstr>
      <vt:lpstr>오늘 강의를 수료하시면?</vt:lpstr>
      <vt:lpstr>교육 순서</vt:lpstr>
      <vt:lpstr>교육 순서</vt:lpstr>
      <vt:lpstr>인공지능(A.I.)이 뭔가요?</vt:lpstr>
      <vt:lpstr>인공지능의 구분: 인공지능, 머신러닝, 딥러닝?</vt:lpstr>
      <vt:lpstr>머신러닝/딥러닝의 정의</vt:lpstr>
      <vt:lpstr>머신러닝/딥러닝의 정의</vt:lpstr>
      <vt:lpstr>머신러닝/딥러닝의 정의</vt:lpstr>
      <vt:lpstr>머신러닝 vs. 딥러닝</vt:lpstr>
      <vt:lpstr>학습(Training) 방법</vt:lpstr>
      <vt:lpstr>Machine의 학습(Training) 절차</vt:lpstr>
      <vt:lpstr>구글의 이미지 검색(예)</vt:lpstr>
      <vt:lpstr>오늘날 딥러닝의 기술 수준</vt:lpstr>
      <vt:lpstr>인간을 열심히 따라오고 있는 A.I.</vt:lpstr>
      <vt:lpstr>분야별 알고리즘 최고수준</vt:lpstr>
      <vt:lpstr>머신러닝/딥러닝으로 할 수 있는 일</vt:lpstr>
      <vt:lpstr>학습 방법의 분류</vt:lpstr>
      <vt:lpstr>Supervised Learning vs Unsupervised Learning</vt:lpstr>
      <vt:lpstr>사례#1 IBM의 암 진단</vt:lpstr>
      <vt:lpstr>PowerPoint 프레젠테이션</vt:lpstr>
      <vt:lpstr>PowerPoint 프레젠테이션</vt:lpstr>
      <vt:lpstr>(참고)Self-driving Car Engineer 교육</vt:lpstr>
      <vt:lpstr>사례 #4 음성 비서</vt:lpstr>
      <vt:lpstr>사례 #5 품질 예측 – 일본 NTT-미쓰이화학 사례</vt:lpstr>
      <vt:lpstr>인공신경망(딥러닝)의 역사</vt:lpstr>
      <vt:lpstr>Deep Learning(Neural Network)</vt:lpstr>
      <vt:lpstr>인공신경망(딥러닝)의 역사</vt:lpstr>
      <vt:lpstr>인공신경망(딥러닝)의 역사</vt:lpstr>
      <vt:lpstr>인공신경망(딥러닝)의 역사</vt:lpstr>
      <vt:lpstr>인공신경망(딥러닝)의 역사</vt:lpstr>
      <vt:lpstr>인공신경망(딥러닝)의 역사</vt:lpstr>
      <vt:lpstr>인공신경망(딥러닝)의 역사</vt:lpstr>
      <vt:lpstr>딥러닝 4대천왕</vt:lpstr>
      <vt:lpstr>글로벌 딥러닝을 주도하는 학자들 (by ICML, NIPS 상위 피인용 횟수)</vt:lpstr>
      <vt:lpstr>글로벌 딥러닝을 주도하는 학자들 (by ICML, NIPS 상위 피인용 횟수)</vt:lpstr>
      <vt:lpstr>딥러닝 Booming의 시작 since 2012</vt:lpstr>
      <vt:lpstr>학문적 관심/기업펀딩 급증. 글로벌 기업의 M&amp;A 전쟁 시작</vt:lpstr>
      <vt:lpstr>Google Trend – 국내외 관심도 비교</vt:lpstr>
      <vt:lpstr>DL분야에서도 뜨고 있는 중국</vt:lpstr>
      <vt:lpstr>딥러닝 PJT 3요소</vt:lpstr>
      <vt:lpstr>DeepMind</vt:lpstr>
      <vt:lpstr>“양질의” Labeling된 데이터</vt:lpstr>
      <vt:lpstr>자본력으로 해결되는 인프라</vt:lpstr>
      <vt:lpstr>알파고 실물</vt:lpstr>
      <vt:lpstr>Processor Benchmark</vt:lpstr>
      <vt:lpstr>임베디드 ML 디바이스 (nVidia) – 주로 Prediction 서비스 용도</vt:lpstr>
      <vt:lpstr>AI Drone by nVidia Jetson</vt:lpstr>
      <vt:lpstr>오픈소스 Deep Learning Framework</vt:lpstr>
      <vt:lpstr>Github 인기 비교</vt:lpstr>
      <vt:lpstr>Github 인기 비교</vt:lpstr>
      <vt:lpstr>Framework 비교</vt:lpstr>
      <vt:lpstr>Machine Learning as a Service (MLaaS)</vt:lpstr>
      <vt:lpstr>사례) Google Cloud Vision API</vt:lpstr>
      <vt:lpstr>기회의 땅, 딥 러닝</vt:lpstr>
      <vt:lpstr>PowerPoint 프레젠테이션</vt:lpstr>
    </vt:vector>
  </TitlesOfParts>
  <Company>Kolon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박보름</dc:creator>
  <cp:lastModifiedBy>엄보현(스마트연구1팀/선임/-)</cp:lastModifiedBy>
  <cp:revision>1084</cp:revision>
  <dcterms:created xsi:type="dcterms:W3CDTF">2010-08-31T00:42:20Z</dcterms:created>
  <dcterms:modified xsi:type="dcterms:W3CDTF">2022-04-01T04:37:52Z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0x01010003528A060936AE43887E058DE663D7EC</vt:lpwstr>
  </property>
  <property fmtid="{D5CDD505-2E9C-101B-9397-08002B2CF9AE}" pid="3" name="Order">
    <vt:r8>31800</vt:r8>
  </property>
  <property fmtid="{D5CDD505-2E9C-101B-9397-08002B2CF9AE}" pid="4" name="TemplateUrl">
    <vt:lpwstr/>
  </property>
  <property fmtid="{D5CDD505-2E9C-101B-9397-08002B2CF9AE}" pid="5" name="xd_Signature">
    <vt:bool>false</vt:bool>
  </property>
  <property fmtid="{D5CDD505-2E9C-101B-9397-08002B2CF9AE}" pid="6" name="xd_ProgID">
    <vt:lpwstr/>
  </property>
</Properties>
</file>